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05" r:id="rId2"/>
    <p:sldId id="315" r:id="rId3"/>
    <p:sldId id="313" r:id="rId4"/>
    <p:sldId id="316" r:id="rId5"/>
    <p:sldId id="317" r:id="rId6"/>
    <p:sldId id="318" r:id="rId7"/>
    <p:sldId id="319" r:id="rId8"/>
    <p:sldId id="320" r:id="rId9"/>
    <p:sldId id="321" r:id="rId10"/>
    <p:sldId id="322" r:id="rId11"/>
    <p:sldId id="323" r:id="rId12"/>
    <p:sldId id="324" r:id="rId13"/>
    <p:sldId id="325" r:id="rId14"/>
    <p:sldId id="327" r:id="rId15"/>
    <p:sldId id="326" r:id="rId16"/>
    <p:sldId id="349"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50" r:id="rId31"/>
    <p:sldId id="341" r:id="rId32"/>
    <p:sldId id="342" r:id="rId33"/>
    <p:sldId id="343" r:id="rId34"/>
    <p:sldId id="344" r:id="rId35"/>
    <p:sldId id="345" r:id="rId36"/>
    <p:sldId id="346" r:id="rId37"/>
    <p:sldId id="347" r:id="rId38"/>
    <p:sldId id="348" r:id="rId39"/>
    <p:sldId id="351" r:id="rId40"/>
    <p:sldId id="352" r:id="rId41"/>
    <p:sldId id="353" r:id="rId42"/>
    <p:sldId id="355" r:id="rId43"/>
    <p:sldId id="356" r:id="rId44"/>
    <p:sldId id="368" r:id="rId45"/>
    <p:sldId id="357" r:id="rId46"/>
    <p:sldId id="358" r:id="rId47"/>
    <p:sldId id="359" r:id="rId48"/>
    <p:sldId id="366" r:id="rId49"/>
    <p:sldId id="367"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agelis hristidis" initials="v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39"/>
    <p:restoredTop sz="96341"/>
  </p:normalViewPr>
  <p:slideViewPr>
    <p:cSldViewPr snapToGrid="0" snapToObjects="1">
      <p:cViewPr varScale="1">
        <p:scale>
          <a:sx n="149" d="100"/>
          <a:sy n="149" d="100"/>
        </p:scale>
        <p:origin x="168" y="2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19E3DB-A0B1-974C-AA32-28F4417C48F6}" type="datetimeFigureOut">
              <a:rPr lang="en-US" smtClean="0"/>
              <a:t>7/14/20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A7401F-C990-0E41-ABEC-12E3447F0145}" type="slidenum">
              <a:rPr lang="en-US" smtClean="0"/>
              <a:t>‹#›</a:t>
            </a:fld>
            <a:endParaRPr lang="en-US"/>
          </a:p>
        </p:txBody>
      </p:sp>
    </p:spTree>
    <p:extLst>
      <p:ext uri="{BB962C8B-B14F-4D97-AF65-F5344CB8AC3E}">
        <p14:creationId xmlns:p14="http://schemas.microsoft.com/office/powerpoint/2010/main" val="9000667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Sentiment analysis</a:t>
            </a:r>
            <a:r>
              <a:rPr lang="en-US" baseline="0" dirty="0"/>
              <a:t> (or opinion mining) is a task aiming at inferring opinion of the speaker, which can be either positive, negative or neutral.</a:t>
            </a:r>
          </a:p>
          <a:p>
            <a:endParaRPr lang="en-US" baseline="0" dirty="0"/>
          </a:p>
          <a:p>
            <a:r>
              <a:rPr lang="en-US" dirty="0"/>
              <a:t>There are three levels of</a:t>
            </a:r>
            <a:r>
              <a:rPr lang="en-US" baseline="0" dirty="0"/>
              <a:t> sentiment analysis. Document level implies the</a:t>
            </a:r>
            <a:r>
              <a:rPr lang="en-US" i="1" baseline="0" dirty="0"/>
              <a:t> tone </a:t>
            </a:r>
            <a:r>
              <a:rPr lang="en-US" baseline="0" dirty="0"/>
              <a:t>of the whole document, whereas sentence level focuses on the opinion expressed in each sentence separately.</a:t>
            </a:r>
          </a:p>
          <a:p>
            <a:endParaRPr lang="en-US" baseline="0" dirty="0"/>
          </a:p>
          <a:p>
            <a:r>
              <a:rPr lang="en-US" baseline="0" dirty="0"/>
              <a:t>However, in this research, we focus on the aspect level of sentiment analysis, which identifies the object targeted by the opinion, as explained later.</a:t>
            </a:r>
          </a:p>
          <a:p>
            <a:endParaRPr lang="en-US" dirty="0"/>
          </a:p>
        </p:txBody>
      </p:sp>
      <p:sp>
        <p:nvSpPr>
          <p:cNvPr id="4" name="Slide Number Placeholder 3"/>
          <p:cNvSpPr>
            <a:spLocks noGrp="1"/>
          </p:cNvSpPr>
          <p:nvPr>
            <p:ph type="sldNum" sz="quarter" idx="10"/>
          </p:nvPr>
        </p:nvSpPr>
        <p:spPr/>
        <p:txBody>
          <a:bodyPr/>
          <a:lstStyle/>
          <a:p>
            <a:fld id="{66345201-443B-FF46-ADE6-A2EDD0FD5D9C}" type="slidenum">
              <a:rPr lang="en-US" smtClean="0"/>
              <a:t>43</a:t>
            </a:fld>
            <a:endParaRPr lang="en-US"/>
          </a:p>
        </p:txBody>
      </p:sp>
    </p:spTree>
    <p:extLst>
      <p:ext uri="{BB962C8B-B14F-4D97-AF65-F5344CB8AC3E}">
        <p14:creationId xmlns:p14="http://schemas.microsoft.com/office/powerpoint/2010/main" val="385300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a:t>
            </a:r>
            <a:r>
              <a:rPr lang="en-US" baseline="0" dirty="0"/>
              <a:t> we present an example of aspect level sentiment analysis. Here, we identify the targeted subject is S5.</a:t>
            </a:r>
          </a:p>
          <a:p>
            <a:endParaRPr lang="en-US" baseline="0" dirty="0"/>
          </a:p>
          <a:p>
            <a:r>
              <a:rPr lang="en-US" baseline="0" dirty="0"/>
              <a:t>Moreover, the analysis also present two attributes of the subject, design and camera, which are inferred as positive and negative tones, respectively.</a:t>
            </a:r>
            <a:endParaRPr lang="en-US" dirty="0"/>
          </a:p>
        </p:txBody>
      </p:sp>
      <p:sp>
        <p:nvSpPr>
          <p:cNvPr id="4" name="Slide Number Placeholder 3"/>
          <p:cNvSpPr>
            <a:spLocks noGrp="1"/>
          </p:cNvSpPr>
          <p:nvPr>
            <p:ph type="sldNum" sz="quarter" idx="10"/>
          </p:nvPr>
        </p:nvSpPr>
        <p:spPr/>
        <p:txBody>
          <a:bodyPr/>
          <a:lstStyle/>
          <a:p>
            <a:fld id="{66345201-443B-FF46-ADE6-A2EDD0FD5D9C}" type="slidenum">
              <a:rPr lang="en-US" smtClean="0"/>
              <a:t>45</a:t>
            </a:fld>
            <a:endParaRPr lang="en-US"/>
          </a:p>
        </p:txBody>
      </p:sp>
    </p:spTree>
    <p:extLst>
      <p:ext uri="{BB962C8B-B14F-4D97-AF65-F5344CB8AC3E}">
        <p14:creationId xmlns:p14="http://schemas.microsoft.com/office/powerpoint/2010/main" val="1932186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literature, there are various approaches based on machine learning for sentiment analysis. Most of them are based on topic modeling, with discovers aspects as topics and sentiment words related to each aspect</a:t>
            </a:r>
            <a:endParaRPr lang="en-US" dirty="0"/>
          </a:p>
        </p:txBody>
      </p:sp>
      <p:sp>
        <p:nvSpPr>
          <p:cNvPr id="4" name="Slide Number Placeholder 3"/>
          <p:cNvSpPr>
            <a:spLocks noGrp="1"/>
          </p:cNvSpPr>
          <p:nvPr>
            <p:ph type="sldNum" sz="quarter" idx="10"/>
          </p:nvPr>
        </p:nvSpPr>
        <p:spPr/>
        <p:txBody>
          <a:bodyPr/>
          <a:lstStyle/>
          <a:p>
            <a:fld id="{66345201-443B-FF46-ADE6-A2EDD0FD5D9C}" type="slidenum">
              <a:rPr lang="en-US" smtClean="0"/>
              <a:t>46</a:t>
            </a:fld>
            <a:endParaRPr lang="en-US"/>
          </a:p>
        </p:txBody>
      </p:sp>
    </p:spTree>
    <p:extLst>
      <p:ext uri="{BB962C8B-B14F-4D97-AF65-F5344CB8AC3E}">
        <p14:creationId xmlns:p14="http://schemas.microsoft.com/office/powerpoint/2010/main" val="2297844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recent advancement of deep</a:t>
            </a:r>
            <a:r>
              <a:rPr lang="en-US" baseline="0" dirty="0"/>
              <a:t> learning, the usage of DL for sentiment analysis has increasingly attract much attentions. Especially, the famous </a:t>
            </a:r>
            <a:r>
              <a:rPr lang="en-US" baseline="0" dirty="0" err="1"/>
              <a:t>StanfordNLP</a:t>
            </a:r>
            <a:r>
              <a:rPr lang="en-US" baseline="0" dirty="0"/>
              <a:t> tool has applied RNN approach for sentiment analysis.</a:t>
            </a:r>
          </a:p>
          <a:p>
            <a:endParaRPr lang="en-US" baseline="0" dirty="0"/>
          </a:p>
          <a:p>
            <a:r>
              <a:rPr lang="en-US" baseline="0" dirty="0"/>
              <a:t>DL is very useful for detection of “hidden features” in document and this approach enjoys very good performance at document and sentence levels.</a:t>
            </a:r>
            <a:endParaRPr lang="en-US" dirty="0"/>
          </a:p>
        </p:txBody>
      </p:sp>
      <p:sp>
        <p:nvSpPr>
          <p:cNvPr id="4" name="Slide Number Placeholder 3"/>
          <p:cNvSpPr>
            <a:spLocks noGrp="1"/>
          </p:cNvSpPr>
          <p:nvPr>
            <p:ph type="sldNum" sz="quarter" idx="10"/>
          </p:nvPr>
        </p:nvSpPr>
        <p:spPr/>
        <p:txBody>
          <a:bodyPr/>
          <a:lstStyle/>
          <a:p>
            <a:fld id="{66345201-443B-FF46-ADE6-A2EDD0FD5D9C}" type="slidenum">
              <a:rPr lang="en-US" smtClean="0"/>
              <a:t>47</a:t>
            </a:fld>
            <a:endParaRPr lang="en-US"/>
          </a:p>
        </p:txBody>
      </p:sp>
    </p:spTree>
    <p:extLst>
      <p:ext uri="{BB962C8B-B14F-4D97-AF65-F5344CB8AC3E}">
        <p14:creationId xmlns:p14="http://schemas.microsoft.com/office/powerpoint/2010/main" val="81555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if we apply directly LSTM to the original articles, the computation cost is very large, since the number of words in an article may be high. Then, we suggest a combined deep architecture as the presented in the slide. First, word embedding is applied to reduce the dimension number of the word-vector. Then, CNN is applied to select important features of the word-vector. Next, the selected feature will be fed to a LSTM. Finally, a fully connected layer is applied for back-propagation training based on learning error.</a:t>
            </a:r>
            <a:endParaRPr lang="en-US" dirty="0"/>
          </a:p>
        </p:txBody>
      </p:sp>
      <p:sp>
        <p:nvSpPr>
          <p:cNvPr id="4" name="Slide Number Placeholder 3"/>
          <p:cNvSpPr>
            <a:spLocks noGrp="1"/>
          </p:cNvSpPr>
          <p:nvPr>
            <p:ph type="sldNum" sz="quarter" idx="10"/>
          </p:nvPr>
        </p:nvSpPr>
        <p:spPr/>
        <p:txBody>
          <a:bodyPr/>
          <a:lstStyle/>
          <a:p>
            <a:fld id="{66345201-443B-FF46-ADE6-A2EDD0FD5D9C}" type="slidenum">
              <a:rPr lang="en-US" smtClean="0"/>
              <a:t>48</a:t>
            </a:fld>
            <a:endParaRPr lang="en-US"/>
          </a:p>
        </p:txBody>
      </p:sp>
    </p:spTree>
    <p:extLst>
      <p:ext uri="{BB962C8B-B14F-4D97-AF65-F5344CB8AC3E}">
        <p14:creationId xmlns:p14="http://schemas.microsoft.com/office/powerpoint/2010/main" val="982813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10933" y="2821979"/>
            <a:ext cx="6932417" cy="901306"/>
          </a:xfrm>
        </p:spPr>
        <p:txBody>
          <a:bodyPr>
            <a:normAutofit/>
          </a:bodyPr>
          <a:lstStyle>
            <a:lvl1pPr>
              <a:defRPr sz="28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010932" y="3896822"/>
            <a:ext cx="6932416" cy="633151"/>
          </a:xfrm>
        </p:spPr>
        <p:txBody>
          <a:bodyPr>
            <a:normAutofit/>
          </a:bodyPr>
          <a:lstStyle>
            <a:lvl1pPr marL="0" indent="0" algn="ctr">
              <a:buNone/>
              <a:defRPr sz="24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70923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537890" y="4767264"/>
            <a:ext cx="995340" cy="273844"/>
          </a:xfrm>
        </p:spPr>
        <p:txBody>
          <a:bodyPr/>
          <a:lstStyle/>
          <a:p>
            <a:fld id="{3632AE74-051E-624D-A98B-C4321BE307E9}" type="datetimeFigureOut">
              <a:rPr lang="en-US" smtClean="0"/>
              <a:t>7/14/20</a:t>
            </a:fld>
            <a:endParaRPr lang="en-US" dirty="0"/>
          </a:p>
        </p:txBody>
      </p:sp>
      <p:sp>
        <p:nvSpPr>
          <p:cNvPr id="5" name="Footer Placeholder 4"/>
          <p:cNvSpPr>
            <a:spLocks noGrp="1"/>
          </p:cNvSpPr>
          <p:nvPr>
            <p:ph type="ftr" sz="quarter" idx="11"/>
          </p:nvPr>
        </p:nvSpPr>
        <p:spPr>
          <a:xfrm>
            <a:off x="2837802" y="4767264"/>
            <a:ext cx="3503676" cy="273844"/>
          </a:xfrm>
          <a:prstGeom prst="rect">
            <a:avLst/>
          </a:prstGeom>
        </p:spPr>
        <p:txBody>
          <a:bodyPr/>
          <a:lstStyle>
            <a:lvl1pPr>
              <a:defRPr sz="1200"/>
            </a:lvl1pPr>
          </a:lstStyle>
          <a:p>
            <a:endParaRPr lang="en-US" dirty="0"/>
          </a:p>
        </p:txBody>
      </p:sp>
      <p:sp>
        <p:nvSpPr>
          <p:cNvPr id="6" name="Slide Number Placeholder 5"/>
          <p:cNvSpPr>
            <a:spLocks noGrp="1"/>
          </p:cNvSpPr>
          <p:nvPr>
            <p:ph type="sldNum" sz="quarter" idx="12"/>
          </p:nvPr>
        </p:nvSpPr>
        <p:spPr>
          <a:xfrm>
            <a:off x="6503284" y="4767264"/>
            <a:ext cx="1457277" cy="273844"/>
          </a:xfrm>
        </p:spPr>
        <p:txBody>
          <a:bodyPr/>
          <a:lstStyle/>
          <a:p>
            <a:fld id="{E832BB64-037F-424B-A245-C684690CD9F7}" type="slidenum">
              <a:rPr lang="en-US" smtClean="0"/>
              <a:t>‹#›</a:t>
            </a:fld>
            <a:endParaRPr lang="en-US"/>
          </a:p>
        </p:txBody>
      </p:sp>
    </p:spTree>
    <p:extLst>
      <p:ext uri="{BB962C8B-B14F-4D97-AF65-F5344CB8AC3E}">
        <p14:creationId xmlns:p14="http://schemas.microsoft.com/office/powerpoint/2010/main" val="275937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a:xfrm>
            <a:off x="1537890" y="4767264"/>
            <a:ext cx="995340" cy="273844"/>
          </a:xfrm>
        </p:spPr>
        <p:txBody>
          <a:bodyPr/>
          <a:lstStyle/>
          <a:p>
            <a:fld id="{3632AE74-051E-624D-A98B-C4321BE307E9}" type="datetimeFigureOut">
              <a:rPr lang="en-US" smtClean="0"/>
              <a:t>7/14/20</a:t>
            </a:fld>
            <a:endParaRPr lang="en-US" dirty="0"/>
          </a:p>
        </p:txBody>
      </p:sp>
      <p:sp>
        <p:nvSpPr>
          <p:cNvPr id="8" name="Footer Placeholder 4"/>
          <p:cNvSpPr>
            <a:spLocks noGrp="1"/>
          </p:cNvSpPr>
          <p:nvPr>
            <p:ph type="ftr" sz="quarter" idx="11"/>
          </p:nvPr>
        </p:nvSpPr>
        <p:spPr>
          <a:xfrm>
            <a:off x="2837802" y="4767264"/>
            <a:ext cx="3503676" cy="273844"/>
          </a:xfrm>
          <a:prstGeom prst="rect">
            <a:avLst/>
          </a:prstGeom>
        </p:spPr>
        <p:txBody>
          <a:bodyPr/>
          <a:lstStyle>
            <a:lvl1pPr>
              <a:defRPr sz="1200"/>
            </a:lvl1pPr>
          </a:lstStyle>
          <a:p>
            <a:endParaRPr lang="en-US" dirty="0"/>
          </a:p>
        </p:txBody>
      </p:sp>
      <p:sp>
        <p:nvSpPr>
          <p:cNvPr id="9" name="Slide Number Placeholder 5"/>
          <p:cNvSpPr>
            <a:spLocks noGrp="1"/>
          </p:cNvSpPr>
          <p:nvPr>
            <p:ph type="sldNum" sz="quarter" idx="12"/>
          </p:nvPr>
        </p:nvSpPr>
        <p:spPr>
          <a:xfrm>
            <a:off x="6503284" y="4767264"/>
            <a:ext cx="1457277" cy="273844"/>
          </a:xfrm>
        </p:spPr>
        <p:txBody>
          <a:bodyPr/>
          <a:lstStyle/>
          <a:p>
            <a:fld id="{E832BB64-037F-424B-A245-C684690CD9F7}" type="slidenum">
              <a:rPr lang="en-US" smtClean="0"/>
              <a:t>‹#›</a:t>
            </a:fld>
            <a:endParaRPr lang="en-US"/>
          </a:p>
        </p:txBody>
      </p:sp>
    </p:spTree>
    <p:extLst>
      <p:ext uri="{BB962C8B-B14F-4D97-AF65-F5344CB8AC3E}">
        <p14:creationId xmlns:p14="http://schemas.microsoft.com/office/powerpoint/2010/main" val="440878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035282"/>
            <a:ext cx="7772400" cy="1021556"/>
          </a:xfrm>
        </p:spPr>
        <p:txBody>
          <a:bodyPr anchor="t"/>
          <a:lstStyle>
            <a:lvl1pPr algn="l">
              <a:defRPr sz="4000" b="1" cap="all">
                <a:solidFill>
                  <a:srgbClr val="FFFFFF"/>
                </a:solidFill>
              </a:defRPr>
            </a:lvl1pPr>
          </a:lstStyle>
          <a:p>
            <a:r>
              <a:rPr lang="en-US" dirty="0"/>
              <a:t>Click to edit Master title style</a:t>
            </a:r>
          </a:p>
        </p:txBody>
      </p:sp>
      <p:sp>
        <p:nvSpPr>
          <p:cNvPr id="4" name="Subtitle 2"/>
          <p:cNvSpPr>
            <a:spLocks noGrp="1"/>
          </p:cNvSpPr>
          <p:nvPr>
            <p:ph type="subTitle" idx="1"/>
          </p:nvPr>
        </p:nvSpPr>
        <p:spPr>
          <a:xfrm>
            <a:off x="1008327" y="3161525"/>
            <a:ext cx="6932416" cy="633151"/>
          </a:xfrm>
        </p:spPr>
        <p:txBody>
          <a:bodyPr>
            <a:normAutofit/>
          </a:bodyPr>
          <a:lstStyle>
            <a:lvl1pPr marL="0" indent="0" algn="ctr">
              <a:buNone/>
              <a:defRPr sz="24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55216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235224"/>
            <a:ext cx="4038600" cy="2545556"/>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35224"/>
            <a:ext cx="4038600" cy="2545556"/>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a:xfrm>
            <a:off x="1537890" y="4767264"/>
            <a:ext cx="995340" cy="273844"/>
          </a:xfrm>
        </p:spPr>
        <p:txBody>
          <a:bodyPr/>
          <a:lstStyle/>
          <a:p>
            <a:fld id="{3632AE74-051E-624D-A98B-C4321BE307E9}" type="datetimeFigureOut">
              <a:rPr lang="en-US" smtClean="0"/>
              <a:t>7/14/20</a:t>
            </a:fld>
            <a:endParaRPr lang="en-US" dirty="0"/>
          </a:p>
        </p:txBody>
      </p:sp>
      <p:sp>
        <p:nvSpPr>
          <p:cNvPr id="9" name="Footer Placeholder 4"/>
          <p:cNvSpPr>
            <a:spLocks noGrp="1"/>
          </p:cNvSpPr>
          <p:nvPr>
            <p:ph type="ftr" sz="quarter" idx="11"/>
          </p:nvPr>
        </p:nvSpPr>
        <p:spPr>
          <a:xfrm>
            <a:off x="2837802" y="4767264"/>
            <a:ext cx="3503676" cy="273844"/>
          </a:xfrm>
          <a:prstGeom prst="rect">
            <a:avLst/>
          </a:prstGeom>
        </p:spPr>
        <p:txBody>
          <a:bodyPr/>
          <a:lstStyle>
            <a:lvl1pPr>
              <a:defRPr sz="1200"/>
            </a:lvl1pPr>
          </a:lstStyle>
          <a:p>
            <a:endParaRPr lang="en-US" dirty="0"/>
          </a:p>
        </p:txBody>
      </p:sp>
      <p:sp>
        <p:nvSpPr>
          <p:cNvPr id="10" name="Slide Number Placeholder 5"/>
          <p:cNvSpPr>
            <a:spLocks noGrp="1"/>
          </p:cNvSpPr>
          <p:nvPr>
            <p:ph type="sldNum" sz="quarter" idx="12"/>
          </p:nvPr>
        </p:nvSpPr>
        <p:spPr>
          <a:xfrm>
            <a:off x="6503284" y="4767264"/>
            <a:ext cx="1457277" cy="273844"/>
          </a:xfrm>
        </p:spPr>
        <p:txBody>
          <a:bodyPr/>
          <a:lstStyle/>
          <a:p>
            <a:fld id="{E832BB64-037F-424B-A245-C684690CD9F7}" type="slidenum">
              <a:rPr lang="en-US" smtClean="0"/>
              <a:t>‹#›</a:t>
            </a:fld>
            <a:endParaRPr lang="en-US"/>
          </a:p>
        </p:txBody>
      </p:sp>
    </p:spTree>
    <p:extLst>
      <p:ext uri="{BB962C8B-B14F-4D97-AF65-F5344CB8AC3E}">
        <p14:creationId xmlns:p14="http://schemas.microsoft.com/office/powerpoint/2010/main" val="2794500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1537890" y="4767264"/>
            <a:ext cx="995340" cy="273844"/>
          </a:xfrm>
        </p:spPr>
        <p:txBody>
          <a:bodyPr/>
          <a:lstStyle/>
          <a:p>
            <a:fld id="{3632AE74-051E-624D-A98B-C4321BE307E9}" type="datetimeFigureOut">
              <a:rPr lang="en-US" smtClean="0"/>
              <a:t>7/14/20</a:t>
            </a:fld>
            <a:endParaRPr lang="en-US" dirty="0"/>
          </a:p>
        </p:txBody>
      </p:sp>
      <p:sp>
        <p:nvSpPr>
          <p:cNvPr id="11" name="Footer Placeholder 4"/>
          <p:cNvSpPr>
            <a:spLocks noGrp="1"/>
          </p:cNvSpPr>
          <p:nvPr>
            <p:ph type="ftr" sz="quarter" idx="11"/>
          </p:nvPr>
        </p:nvSpPr>
        <p:spPr>
          <a:xfrm>
            <a:off x="2837802" y="4767264"/>
            <a:ext cx="3503676" cy="273844"/>
          </a:xfrm>
          <a:prstGeom prst="rect">
            <a:avLst/>
          </a:prstGeom>
        </p:spPr>
        <p:txBody>
          <a:bodyPr/>
          <a:lstStyle>
            <a:lvl1pPr>
              <a:defRPr sz="1200"/>
            </a:lvl1pPr>
          </a:lstStyle>
          <a:p>
            <a:endParaRPr lang="en-US" dirty="0"/>
          </a:p>
        </p:txBody>
      </p:sp>
      <p:sp>
        <p:nvSpPr>
          <p:cNvPr id="12" name="Slide Number Placeholder 5"/>
          <p:cNvSpPr>
            <a:spLocks noGrp="1"/>
          </p:cNvSpPr>
          <p:nvPr>
            <p:ph type="sldNum" sz="quarter" idx="12"/>
          </p:nvPr>
        </p:nvSpPr>
        <p:spPr>
          <a:xfrm>
            <a:off x="6503284" y="4767264"/>
            <a:ext cx="1457277" cy="273844"/>
          </a:xfrm>
        </p:spPr>
        <p:txBody>
          <a:bodyPr/>
          <a:lstStyle/>
          <a:p>
            <a:fld id="{E832BB64-037F-424B-A245-C684690CD9F7}" type="slidenum">
              <a:rPr lang="en-US" smtClean="0"/>
              <a:t>‹#›</a:t>
            </a:fld>
            <a:endParaRPr lang="en-US"/>
          </a:p>
        </p:txBody>
      </p:sp>
    </p:spTree>
    <p:extLst>
      <p:ext uri="{BB962C8B-B14F-4D97-AF65-F5344CB8AC3E}">
        <p14:creationId xmlns:p14="http://schemas.microsoft.com/office/powerpoint/2010/main" val="286734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Date Placeholder 3"/>
          <p:cNvSpPr>
            <a:spLocks noGrp="1"/>
          </p:cNvSpPr>
          <p:nvPr>
            <p:ph type="dt" sz="half" idx="10"/>
          </p:nvPr>
        </p:nvSpPr>
        <p:spPr>
          <a:xfrm>
            <a:off x="1537890" y="4767264"/>
            <a:ext cx="995340" cy="273844"/>
          </a:xfrm>
        </p:spPr>
        <p:txBody>
          <a:bodyPr/>
          <a:lstStyle/>
          <a:p>
            <a:fld id="{3632AE74-051E-624D-A98B-C4321BE307E9}" type="datetimeFigureOut">
              <a:rPr lang="en-US" smtClean="0"/>
              <a:t>7/14/20</a:t>
            </a:fld>
            <a:endParaRPr lang="en-US" dirty="0"/>
          </a:p>
        </p:txBody>
      </p:sp>
      <p:sp>
        <p:nvSpPr>
          <p:cNvPr id="7" name="Footer Placeholder 4"/>
          <p:cNvSpPr>
            <a:spLocks noGrp="1"/>
          </p:cNvSpPr>
          <p:nvPr>
            <p:ph type="ftr" sz="quarter" idx="11"/>
          </p:nvPr>
        </p:nvSpPr>
        <p:spPr>
          <a:xfrm>
            <a:off x="2837802" y="4767264"/>
            <a:ext cx="3503676" cy="273844"/>
          </a:xfrm>
          <a:prstGeom prst="rect">
            <a:avLst/>
          </a:prstGeom>
        </p:spPr>
        <p:txBody>
          <a:bodyPr/>
          <a:lstStyle>
            <a:lvl1pPr>
              <a:defRPr sz="1200"/>
            </a:lvl1pPr>
          </a:lstStyle>
          <a:p>
            <a:endParaRPr lang="en-US" dirty="0"/>
          </a:p>
        </p:txBody>
      </p:sp>
      <p:sp>
        <p:nvSpPr>
          <p:cNvPr id="8" name="Slide Number Placeholder 5"/>
          <p:cNvSpPr>
            <a:spLocks noGrp="1"/>
          </p:cNvSpPr>
          <p:nvPr>
            <p:ph type="sldNum" sz="quarter" idx="12"/>
          </p:nvPr>
        </p:nvSpPr>
        <p:spPr>
          <a:xfrm>
            <a:off x="6503284" y="4767264"/>
            <a:ext cx="1457277" cy="273844"/>
          </a:xfrm>
        </p:spPr>
        <p:txBody>
          <a:bodyPr/>
          <a:lstStyle/>
          <a:p>
            <a:fld id="{E832BB64-037F-424B-A245-C684690CD9F7}" type="slidenum">
              <a:rPr lang="en-US" smtClean="0"/>
              <a:t>‹#›</a:t>
            </a:fld>
            <a:endParaRPr lang="en-US"/>
          </a:p>
        </p:txBody>
      </p:sp>
    </p:spTree>
    <p:extLst>
      <p:ext uri="{BB962C8B-B14F-4D97-AF65-F5344CB8AC3E}">
        <p14:creationId xmlns:p14="http://schemas.microsoft.com/office/powerpoint/2010/main" val="1462082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normAutofit/>
          </a:bodyPr>
          <a:lstStyle>
            <a:lvl1pPr algn="l">
              <a:defRPr sz="2400" b="1"/>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normAutofit/>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norm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Date Placeholder 3"/>
          <p:cNvSpPr>
            <a:spLocks noGrp="1"/>
          </p:cNvSpPr>
          <p:nvPr>
            <p:ph type="dt" sz="half" idx="10"/>
          </p:nvPr>
        </p:nvSpPr>
        <p:spPr>
          <a:xfrm>
            <a:off x="1537890" y="4767264"/>
            <a:ext cx="995340" cy="273844"/>
          </a:xfrm>
        </p:spPr>
        <p:txBody>
          <a:bodyPr/>
          <a:lstStyle/>
          <a:p>
            <a:fld id="{3632AE74-051E-624D-A98B-C4321BE307E9}" type="datetimeFigureOut">
              <a:rPr lang="en-US" smtClean="0"/>
              <a:t>7/14/20</a:t>
            </a:fld>
            <a:endParaRPr lang="en-US" dirty="0"/>
          </a:p>
        </p:txBody>
      </p:sp>
      <p:sp>
        <p:nvSpPr>
          <p:cNvPr id="9" name="Footer Placeholder 4"/>
          <p:cNvSpPr>
            <a:spLocks noGrp="1"/>
          </p:cNvSpPr>
          <p:nvPr>
            <p:ph type="ftr" sz="quarter" idx="11"/>
          </p:nvPr>
        </p:nvSpPr>
        <p:spPr>
          <a:xfrm>
            <a:off x="2837802" y="4767264"/>
            <a:ext cx="3503676" cy="273844"/>
          </a:xfrm>
          <a:prstGeom prst="rect">
            <a:avLst/>
          </a:prstGeom>
        </p:spPr>
        <p:txBody>
          <a:bodyPr/>
          <a:lstStyle>
            <a:lvl1pPr>
              <a:defRPr sz="1200"/>
            </a:lvl1pPr>
          </a:lstStyle>
          <a:p>
            <a:endParaRPr lang="en-US" dirty="0"/>
          </a:p>
        </p:txBody>
      </p:sp>
      <p:sp>
        <p:nvSpPr>
          <p:cNvPr id="10" name="Slide Number Placeholder 5"/>
          <p:cNvSpPr>
            <a:spLocks noGrp="1"/>
          </p:cNvSpPr>
          <p:nvPr>
            <p:ph type="sldNum" sz="quarter" idx="12"/>
          </p:nvPr>
        </p:nvSpPr>
        <p:spPr>
          <a:xfrm>
            <a:off x="6503284" y="4767264"/>
            <a:ext cx="1457277" cy="273844"/>
          </a:xfrm>
        </p:spPr>
        <p:txBody>
          <a:bodyPr/>
          <a:lstStyle/>
          <a:p>
            <a:fld id="{E832BB64-037F-424B-A245-C684690CD9F7}" type="slidenum">
              <a:rPr lang="en-US" smtClean="0"/>
              <a:t>‹#›</a:t>
            </a:fld>
            <a:endParaRPr lang="en-US"/>
          </a:p>
        </p:txBody>
      </p:sp>
    </p:spTree>
    <p:extLst>
      <p:ext uri="{BB962C8B-B14F-4D97-AF65-F5344CB8AC3E}">
        <p14:creationId xmlns:p14="http://schemas.microsoft.com/office/powerpoint/2010/main" val="2565250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03899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1537890" y="4767264"/>
            <a:ext cx="995340" cy="273844"/>
          </a:xfrm>
        </p:spPr>
        <p:txBody>
          <a:bodyPr/>
          <a:lstStyle/>
          <a:p>
            <a:fld id="{3632AE74-051E-624D-A98B-C4321BE307E9}" type="datetimeFigureOut">
              <a:rPr lang="en-US" smtClean="0"/>
              <a:t>7/14/20</a:t>
            </a:fld>
            <a:endParaRPr lang="en-US" dirty="0"/>
          </a:p>
        </p:txBody>
      </p:sp>
      <p:sp>
        <p:nvSpPr>
          <p:cNvPr id="8" name="Footer Placeholder 4"/>
          <p:cNvSpPr>
            <a:spLocks noGrp="1"/>
          </p:cNvSpPr>
          <p:nvPr>
            <p:ph type="ftr" sz="quarter" idx="11"/>
          </p:nvPr>
        </p:nvSpPr>
        <p:spPr>
          <a:xfrm>
            <a:off x="2837802" y="4767264"/>
            <a:ext cx="3503676" cy="273844"/>
          </a:xfrm>
          <a:prstGeom prst="rect">
            <a:avLst/>
          </a:prstGeom>
        </p:spPr>
        <p:txBody>
          <a:bodyPr/>
          <a:lstStyle>
            <a:lvl1pPr>
              <a:defRPr sz="1200"/>
            </a:lvl1pPr>
          </a:lstStyle>
          <a:p>
            <a:endParaRPr lang="en-US" dirty="0"/>
          </a:p>
        </p:txBody>
      </p:sp>
      <p:sp>
        <p:nvSpPr>
          <p:cNvPr id="9" name="Slide Number Placeholder 5"/>
          <p:cNvSpPr>
            <a:spLocks noGrp="1"/>
          </p:cNvSpPr>
          <p:nvPr>
            <p:ph type="sldNum" sz="quarter" idx="12"/>
          </p:nvPr>
        </p:nvSpPr>
        <p:spPr>
          <a:xfrm>
            <a:off x="6503284" y="4767264"/>
            <a:ext cx="1457277" cy="273844"/>
          </a:xfrm>
        </p:spPr>
        <p:txBody>
          <a:bodyPr/>
          <a:lstStyle/>
          <a:p>
            <a:fld id="{E832BB64-037F-424B-A245-C684690CD9F7}" type="slidenum">
              <a:rPr lang="en-US" smtClean="0"/>
              <a:t>‹#›</a:t>
            </a:fld>
            <a:endParaRPr lang="en-US"/>
          </a:p>
        </p:txBody>
      </p:sp>
    </p:spTree>
    <p:extLst>
      <p:ext uri="{BB962C8B-B14F-4D97-AF65-F5344CB8AC3E}">
        <p14:creationId xmlns:p14="http://schemas.microsoft.com/office/powerpoint/2010/main" val="338526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06809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3324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632AE74-051E-624D-A98B-C4321BE307E9}" type="datetimeFigureOut">
              <a:rPr lang="en-US" smtClean="0"/>
              <a:t>7/14/20</a:t>
            </a:fld>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832BB64-037F-424B-A245-C684690CD9F7}" type="slidenum">
              <a:rPr lang="en-US" smtClean="0"/>
              <a:t>‹#›</a:t>
            </a:fld>
            <a:endParaRPr lang="en-US"/>
          </a:p>
        </p:txBody>
      </p:sp>
    </p:spTree>
    <p:extLst>
      <p:ext uri="{BB962C8B-B14F-4D97-AF65-F5344CB8AC3E}">
        <p14:creationId xmlns:p14="http://schemas.microsoft.com/office/powerpoint/2010/main" val="544750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xStyles>
    <p:titleStyle>
      <a:lvl1pPr algn="ctr" defTabSz="457200" rtl="0" eaLnBrk="1" latinLnBrk="0" hangingPunct="1">
        <a:spcBef>
          <a:spcPct val="0"/>
        </a:spcBef>
        <a:buNone/>
        <a:defRPr sz="24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arxiv.org/pdf/1803.09820.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ctrTitle"/>
          </p:nvPr>
        </p:nvSpPr>
        <p:spPr>
          <a:xfrm>
            <a:off x="685800" y="978931"/>
            <a:ext cx="7772400" cy="1143000"/>
          </a:xfrm>
        </p:spPr>
        <p:txBody>
          <a:bodyPr>
            <a:normAutofit/>
          </a:bodyPr>
          <a:lstStyle/>
          <a:p>
            <a:r>
              <a:rPr lang="en-US" dirty="0">
                <a:solidFill>
                  <a:srgbClr val="0000FF"/>
                </a:solidFill>
              </a:rPr>
              <a:t>Deep Learning for Natural Language Processing </a:t>
            </a:r>
            <a:br>
              <a:rPr lang="en-US" dirty="0">
                <a:solidFill>
                  <a:srgbClr val="0000FF"/>
                </a:solidFill>
              </a:rPr>
            </a:br>
            <a:r>
              <a:rPr lang="en-US" dirty="0">
                <a:solidFill>
                  <a:srgbClr val="0000FF"/>
                </a:solidFill>
              </a:rPr>
              <a:t>Lecture 3: CNN and RNN for Sentiment Analysis</a:t>
            </a:r>
            <a:endParaRPr lang="en-US" dirty="0">
              <a:solidFill>
                <a:srgbClr val="0000FF"/>
              </a:solidFill>
              <a:latin typeface="Comic Sans MS" charset="0"/>
              <a:ea typeface="ＭＳ Ｐゴシック" charset="0"/>
              <a:cs typeface="ＭＳ Ｐゴシック" charset="0"/>
            </a:endParaRPr>
          </a:p>
        </p:txBody>
      </p:sp>
      <p:sp>
        <p:nvSpPr>
          <p:cNvPr id="5" name="Rectangle 3"/>
          <p:cNvSpPr>
            <a:spLocks noGrp="1" noChangeArrowheads="1"/>
          </p:cNvSpPr>
          <p:nvPr>
            <p:ph type="subTitle" idx="1"/>
          </p:nvPr>
        </p:nvSpPr>
        <p:spPr>
          <a:xfrm>
            <a:off x="570172" y="2579131"/>
            <a:ext cx="7431793" cy="1752600"/>
          </a:xfrm>
        </p:spPr>
        <p:txBody>
          <a:bodyPr/>
          <a:lstStyle/>
          <a:p>
            <a:pPr eaLnBrk="1" hangingPunct="1"/>
            <a:r>
              <a:rPr lang="en-US" dirty="0">
                <a:solidFill>
                  <a:srgbClr val="0000FF"/>
                </a:solidFill>
                <a:latin typeface="Comic Sans MS" charset="0"/>
                <a:ea typeface="ＭＳ Ｐゴシック" charset="0"/>
                <a:cs typeface="ＭＳ Ｐゴシック" charset="0"/>
              </a:rPr>
              <a:t>Quan </a:t>
            </a:r>
            <a:r>
              <a:rPr lang="en-US" dirty="0" err="1">
                <a:solidFill>
                  <a:srgbClr val="0000FF"/>
                </a:solidFill>
                <a:latin typeface="Comic Sans MS" charset="0"/>
                <a:ea typeface="ＭＳ Ｐゴシック" charset="0"/>
                <a:cs typeface="ＭＳ Ｐゴシック" charset="0"/>
              </a:rPr>
              <a:t>Thanh</a:t>
            </a:r>
            <a:r>
              <a:rPr lang="en-US" dirty="0">
                <a:solidFill>
                  <a:srgbClr val="0000FF"/>
                </a:solidFill>
                <a:latin typeface="Comic Sans MS" charset="0"/>
                <a:ea typeface="ＭＳ Ｐゴシック" charset="0"/>
                <a:cs typeface="ＭＳ Ｐゴシック" charset="0"/>
              </a:rPr>
              <a:t> Tho</a:t>
            </a:r>
          </a:p>
          <a:p>
            <a:pPr eaLnBrk="1" hangingPunct="1"/>
            <a:r>
              <a:rPr lang="en-US" dirty="0">
                <a:solidFill>
                  <a:srgbClr val="0000FF"/>
                </a:solidFill>
                <a:latin typeface="Comic Sans MS" charset="0"/>
                <a:ea typeface="ＭＳ Ｐゴシック" charset="0"/>
                <a:cs typeface="ＭＳ Ｐゴシック" charset="0"/>
              </a:rPr>
              <a:t>Faculty of Computer Science and Engineering</a:t>
            </a:r>
          </a:p>
          <a:p>
            <a:pPr eaLnBrk="1" hangingPunct="1"/>
            <a:r>
              <a:rPr lang="en-US" dirty="0">
                <a:solidFill>
                  <a:srgbClr val="0000FF"/>
                </a:solidFill>
                <a:latin typeface="Comic Sans MS" charset="0"/>
                <a:ea typeface="ＭＳ Ｐゴシック" charset="0"/>
                <a:cs typeface="ＭＳ Ｐゴシック" charset="0"/>
              </a:rPr>
              <a:t>Ho Chi Minh City University of Technology</a:t>
            </a:r>
          </a:p>
        </p:txBody>
      </p:sp>
    </p:spTree>
    <p:extLst>
      <p:ext uri="{BB962C8B-B14F-4D97-AF65-F5344CB8AC3E}">
        <p14:creationId xmlns:p14="http://schemas.microsoft.com/office/powerpoint/2010/main" val="758476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102" y="287694"/>
            <a:ext cx="2960090" cy="2945363"/>
          </a:xfrm>
          <a:prstGeom prst="rect">
            <a:avLst/>
          </a:prstGeom>
        </p:spPr>
      </p:pic>
      <p:pic>
        <p:nvPicPr>
          <p:cNvPr id="2" name="Picture 1"/>
          <p:cNvPicPr>
            <a:picLocks noChangeAspect="1"/>
          </p:cNvPicPr>
          <p:nvPr/>
        </p:nvPicPr>
        <p:blipFill>
          <a:blip r:embed="rId3"/>
          <a:stretch>
            <a:fillRect/>
          </a:stretch>
        </p:blipFill>
        <p:spPr>
          <a:xfrm>
            <a:off x="4038600" y="287694"/>
            <a:ext cx="1066800" cy="1041400"/>
          </a:xfrm>
          <a:prstGeom prst="rect">
            <a:avLst/>
          </a:prstGeom>
        </p:spPr>
      </p:pic>
      <p:pic>
        <p:nvPicPr>
          <p:cNvPr id="3" name="Picture 2"/>
          <p:cNvPicPr>
            <a:picLocks noChangeAspect="1"/>
          </p:cNvPicPr>
          <p:nvPr/>
        </p:nvPicPr>
        <p:blipFill>
          <a:blip r:embed="rId4"/>
          <a:stretch>
            <a:fillRect/>
          </a:stretch>
        </p:blipFill>
        <p:spPr>
          <a:xfrm>
            <a:off x="6211119" y="287694"/>
            <a:ext cx="1866900" cy="1816100"/>
          </a:xfrm>
          <a:prstGeom prst="rect">
            <a:avLst/>
          </a:prstGeom>
        </p:spPr>
      </p:pic>
      <p:pic>
        <p:nvPicPr>
          <p:cNvPr id="5" name="Picture 4"/>
          <p:cNvPicPr>
            <a:picLocks noChangeAspect="1"/>
          </p:cNvPicPr>
          <p:nvPr/>
        </p:nvPicPr>
        <p:blipFill>
          <a:blip r:embed="rId5"/>
          <a:stretch>
            <a:fillRect/>
          </a:stretch>
        </p:blipFill>
        <p:spPr>
          <a:xfrm>
            <a:off x="4000500" y="1478117"/>
            <a:ext cx="1104900" cy="1028700"/>
          </a:xfrm>
          <a:prstGeom prst="rect">
            <a:avLst/>
          </a:prstGeom>
        </p:spPr>
      </p:pic>
      <p:pic>
        <p:nvPicPr>
          <p:cNvPr id="6" name="Picture 5"/>
          <p:cNvPicPr>
            <a:picLocks noChangeAspect="1"/>
          </p:cNvPicPr>
          <p:nvPr/>
        </p:nvPicPr>
        <p:blipFill>
          <a:blip r:embed="rId6"/>
          <a:stretch>
            <a:fillRect/>
          </a:stretch>
        </p:blipFill>
        <p:spPr>
          <a:xfrm>
            <a:off x="3987800" y="2647164"/>
            <a:ext cx="1117600" cy="1104900"/>
          </a:xfrm>
          <a:prstGeom prst="rect">
            <a:avLst/>
          </a:prstGeom>
        </p:spPr>
      </p:pic>
      <p:pic>
        <p:nvPicPr>
          <p:cNvPr id="7" name="Picture 6"/>
          <p:cNvPicPr>
            <a:picLocks noChangeAspect="1"/>
          </p:cNvPicPr>
          <p:nvPr/>
        </p:nvPicPr>
        <p:blipFill>
          <a:blip r:embed="rId7"/>
          <a:stretch>
            <a:fillRect/>
          </a:stretch>
        </p:blipFill>
        <p:spPr>
          <a:xfrm>
            <a:off x="3962400" y="3794052"/>
            <a:ext cx="1143000" cy="1028700"/>
          </a:xfrm>
          <a:prstGeom prst="rect">
            <a:avLst/>
          </a:prstGeom>
        </p:spPr>
      </p:pic>
      <p:pic>
        <p:nvPicPr>
          <p:cNvPr id="8" name="Picture 7"/>
          <p:cNvPicPr>
            <a:picLocks noChangeAspect="1"/>
          </p:cNvPicPr>
          <p:nvPr/>
        </p:nvPicPr>
        <p:blipFill>
          <a:blip r:embed="rId8"/>
          <a:stretch>
            <a:fillRect/>
          </a:stretch>
        </p:blipFill>
        <p:spPr>
          <a:xfrm>
            <a:off x="6261919" y="2318656"/>
            <a:ext cx="1816100" cy="1828800"/>
          </a:xfrm>
          <a:prstGeom prst="rect">
            <a:avLst/>
          </a:prstGeom>
        </p:spPr>
      </p:pic>
    </p:spTree>
    <p:extLst>
      <p:ext uri="{BB962C8B-B14F-4D97-AF65-F5344CB8AC3E}">
        <p14:creationId xmlns:p14="http://schemas.microsoft.com/office/powerpoint/2010/main" val="216710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856" y="151234"/>
            <a:ext cx="1866900" cy="1816100"/>
          </a:xfrm>
          <a:prstGeom prst="rect">
            <a:avLst/>
          </a:prstGeom>
        </p:spPr>
      </p:pic>
      <p:pic>
        <p:nvPicPr>
          <p:cNvPr id="5" name="Picture 4"/>
          <p:cNvPicPr>
            <a:picLocks noChangeAspect="1"/>
          </p:cNvPicPr>
          <p:nvPr/>
        </p:nvPicPr>
        <p:blipFill>
          <a:blip r:embed="rId3"/>
          <a:stretch>
            <a:fillRect/>
          </a:stretch>
        </p:blipFill>
        <p:spPr>
          <a:xfrm>
            <a:off x="2326190" y="138533"/>
            <a:ext cx="1816100" cy="1828800"/>
          </a:xfrm>
          <a:prstGeom prst="rect">
            <a:avLst/>
          </a:prstGeom>
        </p:spPr>
      </p:pic>
      <p:pic>
        <p:nvPicPr>
          <p:cNvPr id="6" name="Picture 5"/>
          <p:cNvPicPr>
            <a:picLocks noChangeAspect="1"/>
          </p:cNvPicPr>
          <p:nvPr/>
        </p:nvPicPr>
        <p:blipFill>
          <a:blip r:embed="rId4"/>
          <a:stretch>
            <a:fillRect/>
          </a:stretch>
        </p:blipFill>
        <p:spPr>
          <a:xfrm>
            <a:off x="144856" y="2100166"/>
            <a:ext cx="4076700" cy="1854200"/>
          </a:xfrm>
          <a:prstGeom prst="rect">
            <a:avLst/>
          </a:prstGeom>
        </p:spPr>
      </p:pic>
      <p:pic>
        <p:nvPicPr>
          <p:cNvPr id="7" name="Picture 6"/>
          <p:cNvPicPr>
            <a:picLocks noChangeAspect="1"/>
          </p:cNvPicPr>
          <p:nvPr/>
        </p:nvPicPr>
        <p:blipFill>
          <a:blip r:embed="rId5"/>
          <a:stretch>
            <a:fillRect/>
          </a:stretch>
        </p:blipFill>
        <p:spPr>
          <a:xfrm>
            <a:off x="4728209" y="151233"/>
            <a:ext cx="2311400" cy="2336800"/>
          </a:xfrm>
          <a:prstGeom prst="rect">
            <a:avLst/>
          </a:prstGeom>
        </p:spPr>
      </p:pic>
      <p:pic>
        <p:nvPicPr>
          <p:cNvPr id="8" name="Picture 7"/>
          <p:cNvPicPr>
            <a:picLocks noChangeAspect="1"/>
          </p:cNvPicPr>
          <p:nvPr/>
        </p:nvPicPr>
        <p:blipFill>
          <a:blip r:embed="rId6"/>
          <a:stretch>
            <a:fillRect/>
          </a:stretch>
        </p:blipFill>
        <p:spPr>
          <a:xfrm>
            <a:off x="4728209" y="2656633"/>
            <a:ext cx="2717800" cy="2349500"/>
          </a:xfrm>
          <a:prstGeom prst="rect">
            <a:avLst/>
          </a:prstGeom>
        </p:spPr>
      </p:pic>
    </p:spTree>
    <p:extLst>
      <p:ext uri="{BB962C8B-B14F-4D97-AF65-F5344CB8AC3E}">
        <p14:creationId xmlns:p14="http://schemas.microsoft.com/office/powerpoint/2010/main" val="2808600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6743" y="308299"/>
            <a:ext cx="1054100" cy="1092200"/>
          </a:xfrm>
          <a:prstGeom prst="rect">
            <a:avLst/>
          </a:prstGeom>
        </p:spPr>
      </p:pic>
      <p:pic>
        <p:nvPicPr>
          <p:cNvPr id="5" name="Picture 4"/>
          <p:cNvPicPr>
            <a:picLocks noChangeAspect="1"/>
          </p:cNvPicPr>
          <p:nvPr/>
        </p:nvPicPr>
        <p:blipFill>
          <a:blip r:embed="rId3"/>
          <a:stretch>
            <a:fillRect/>
          </a:stretch>
        </p:blipFill>
        <p:spPr>
          <a:xfrm>
            <a:off x="396743" y="1358511"/>
            <a:ext cx="1028700" cy="1028700"/>
          </a:xfrm>
          <a:prstGeom prst="rect">
            <a:avLst/>
          </a:prstGeom>
        </p:spPr>
      </p:pic>
      <p:pic>
        <p:nvPicPr>
          <p:cNvPr id="6" name="Picture 5"/>
          <p:cNvPicPr>
            <a:picLocks noChangeAspect="1"/>
          </p:cNvPicPr>
          <p:nvPr/>
        </p:nvPicPr>
        <p:blipFill>
          <a:blip r:embed="rId4"/>
          <a:stretch>
            <a:fillRect/>
          </a:stretch>
        </p:blipFill>
        <p:spPr>
          <a:xfrm>
            <a:off x="413853" y="2366217"/>
            <a:ext cx="1016000" cy="1003300"/>
          </a:xfrm>
          <a:prstGeom prst="rect">
            <a:avLst/>
          </a:prstGeom>
        </p:spPr>
      </p:pic>
      <p:pic>
        <p:nvPicPr>
          <p:cNvPr id="7" name="Picture 6"/>
          <p:cNvPicPr>
            <a:picLocks noChangeAspect="1"/>
          </p:cNvPicPr>
          <p:nvPr/>
        </p:nvPicPr>
        <p:blipFill>
          <a:blip r:embed="rId5"/>
          <a:stretch>
            <a:fillRect/>
          </a:stretch>
        </p:blipFill>
        <p:spPr>
          <a:xfrm>
            <a:off x="413853" y="3369517"/>
            <a:ext cx="1028700" cy="1016000"/>
          </a:xfrm>
          <a:prstGeom prst="rect">
            <a:avLst/>
          </a:prstGeom>
        </p:spPr>
      </p:pic>
      <p:sp>
        <p:nvSpPr>
          <p:cNvPr id="8" name="TextBox 7"/>
          <p:cNvSpPr txBox="1"/>
          <p:nvPr/>
        </p:nvSpPr>
        <p:spPr>
          <a:xfrm>
            <a:off x="4156125" y="839756"/>
            <a:ext cx="4403770" cy="1200329"/>
          </a:xfrm>
          <a:prstGeom prst="rect">
            <a:avLst/>
          </a:prstGeom>
          <a:noFill/>
        </p:spPr>
        <p:txBody>
          <a:bodyPr wrap="none" rtlCol="0">
            <a:spAutoFit/>
          </a:bodyPr>
          <a:lstStyle/>
          <a:p>
            <a:pPr marL="285750" indent="-285750">
              <a:buFontTx/>
              <a:buChar char="-"/>
            </a:pPr>
            <a:r>
              <a:rPr lang="en-US" dirty="0"/>
              <a:t>How many convolutional windows (filters)</a:t>
            </a:r>
          </a:p>
          <a:p>
            <a:pPr marL="285750" indent="-285750">
              <a:buFontTx/>
              <a:buChar char="-"/>
            </a:pPr>
            <a:r>
              <a:rPr lang="en-US" dirty="0"/>
              <a:t>What are they?</a:t>
            </a:r>
          </a:p>
          <a:p>
            <a:pPr marL="285750" indent="-285750">
              <a:buFontTx/>
              <a:buChar char="-"/>
            </a:pPr>
            <a:endParaRPr lang="en-US" dirty="0"/>
          </a:p>
          <a:p>
            <a:pPr marL="285750" indent="-285750">
              <a:buFontTx/>
              <a:buChar char="-"/>
            </a:pPr>
            <a:r>
              <a:rPr lang="en-US" dirty="0">
                <a:sym typeface="Wingdings"/>
              </a:rPr>
              <a:t> let the NN learn for us</a:t>
            </a:r>
            <a:endParaRPr lang="en-US" dirty="0"/>
          </a:p>
        </p:txBody>
      </p:sp>
    </p:spTree>
    <p:extLst>
      <p:ext uri="{BB962C8B-B14F-4D97-AF65-F5344CB8AC3E}">
        <p14:creationId xmlns:p14="http://schemas.microsoft.com/office/powerpoint/2010/main" val="149100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102" y="287694"/>
            <a:ext cx="2960090" cy="2945363"/>
          </a:xfrm>
          <a:prstGeom prst="rect">
            <a:avLst/>
          </a:prstGeom>
        </p:spPr>
      </p:pic>
      <p:pic>
        <p:nvPicPr>
          <p:cNvPr id="5" name="Picture 4"/>
          <p:cNvPicPr>
            <a:picLocks noChangeAspect="1"/>
          </p:cNvPicPr>
          <p:nvPr/>
        </p:nvPicPr>
        <p:blipFill>
          <a:blip r:embed="rId3"/>
          <a:stretch>
            <a:fillRect/>
          </a:stretch>
        </p:blipFill>
        <p:spPr>
          <a:xfrm>
            <a:off x="4038600" y="287694"/>
            <a:ext cx="1066800" cy="1041400"/>
          </a:xfrm>
          <a:prstGeom prst="rect">
            <a:avLst/>
          </a:prstGeom>
        </p:spPr>
      </p:pic>
      <p:pic>
        <p:nvPicPr>
          <p:cNvPr id="6" name="Picture 5"/>
          <p:cNvPicPr>
            <a:picLocks noChangeAspect="1"/>
          </p:cNvPicPr>
          <p:nvPr/>
        </p:nvPicPr>
        <p:blipFill>
          <a:blip r:embed="rId4"/>
          <a:stretch>
            <a:fillRect/>
          </a:stretch>
        </p:blipFill>
        <p:spPr>
          <a:xfrm>
            <a:off x="6762798" y="3233057"/>
            <a:ext cx="1866900" cy="1816100"/>
          </a:xfrm>
          <a:prstGeom prst="rect">
            <a:avLst/>
          </a:prstGeom>
        </p:spPr>
      </p:pic>
      <p:pic>
        <p:nvPicPr>
          <p:cNvPr id="7" name="Picture 6"/>
          <p:cNvPicPr>
            <a:picLocks noChangeAspect="1"/>
          </p:cNvPicPr>
          <p:nvPr/>
        </p:nvPicPr>
        <p:blipFill>
          <a:blip r:embed="rId5"/>
          <a:stretch>
            <a:fillRect/>
          </a:stretch>
        </p:blipFill>
        <p:spPr>
          <a:xfrm>
            <a:off x="5929108" y="217844"/>
            <a:ext cx="2654300" cy="1181100"/>
          </a:xfrm>
          <a:prstGeom prst="rect">
            <a:avLst/>
          </a:prstGeom>
        </p:spPr>
      </p:pic>
    </p:spTree>
    <p:extLst>
      <p:ext uri="{BB962C8B-B14F-4D97-AF65-F5344CB8AC3E}">
        <p14:creationId xmlns:p14="http://schemas.microsoft.com/office/powerpoint/2010/main" val="3128336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102" y="287694"/>
            <a:ext cx="2960090" cy="2945363"/>
          </a:xfrm>
          <a:prstGeom prst="rect">
            <a:avLst/>
          </a:prstGeom>
        </p:spPr>
      </p:pic>
      <p:pic>
        <p:nvPicPr>
          <p:cNvPr id="5" name="Picture 4"/>
          <p:cNvPicPr>
            <a:picLocks noChangeAspect="1"/>
          </p:cNvPicPr>
          <p:nvPr/>
        </p:nvPicPr>
        <p:blipFill>
          <a:blip r:embed="rId3"/>
          <a:stretch>
            <a:fillRect/>
          </a:stretch>
        </p:blipFill>
        <p:spPr>
          <a:xfrm>
            <a:off x="4038600" y="287694"/>
            <a:ext cx="1066800" cy="1041400"/>
          </a:xfrm>
          <a:prstGeom prst="rect">
            <a:avLst/>
          </a:prstGeom>
        </p:spPr>
      </p:pic>
      <p:pic>
        <p:nvPicPr>
          <p:cNvPr id="6" name="Picture 5"/>
          <p:cNvPicPr>
            <a:picLocks noChangeAspect="1"/>
          </p:cNvPicPr>
          <p:nvPr/>
        </p:nvPicPr>
        <p:blipFill>
          <a:blip r:embed="rId4"/>
          <a:stretch>
            <a:fillRect/>
          </a:stretch>
        </p:blipFill>
        <p:spPr>
          <a:xfrm>
            <a:off x="6211119" y="287694"/>
            <a:ext cx="1866900" cy="1816100"/>
          </a:xfrm>
          <a:prstGeom prst="rect">
            <a:avLst/>
          </a:prstGeom>
        </p:spPr>
      </p:pic>
      <p:pic>
        <p:nvPicPr>
          <p:cNvPr id="7" name="Picture 6"/>
          <p:cNvPicPr>
            <a:picLocks noChangeAspect="1"/>
          </p:cNvPicPr>
          <p:nvPr/>
        </p:nvPicPr>
        <p:blipFill>
          <a:blip r:embed="rId5"/>
          <a:stretch>
            <a:fillRect/>
          </a:stretch>
        </p:blipFill>
        <p:spPr>
          <a:xfrm>
            <a:off x="6211119" y="2233127"/>
            <a:ext cx="2654300" cy="1181100"/>
          </a:xfrm>
          <a:prstGeom prst="rect">
            <a:avLst/>
          </a:prstGeom>
        </p:spPr>
      </p:pic>
      <p:pic>
        <p:nvPicPr>
          <p:cNvPr id="8" name="Picture 7"/>
          <p:cNvPicPr>
            <a:picLocks noChangeAspect="1"/>
          </p:cNvPicPr>
          <p:nvPr/>
        </p:nvPicPr>
        <p:blipFill>
          <a:blip r:embed="rId6"/>
          <a:stretch>
            <a:fillRect/>
          </a:stretch>
        </p:blipFill>
        <p:spPr>
          <a:xfrm>
            <a:off x="3437805" y="2655726"/>
            <a:ext cx="2704548" cy="2372308"/>
          </a:xfrm>
          <a:prstGeom prst="rect">
            <a:avLst/>
          </a:prstGeom>
        </p:spPr>
      </p:pic>
    </p:spTree>
    <p:extLst>
      <p:ext uri="{BB962C8B-B14F-4D97-AF65-F5344CB8AC3E}">
        <p14:creationId xmlns:p14="http://schemas.microsoft.com/office/powerpoint/2010/main" val="153347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102" y="287694"/>
            <a:ext cx="2960090" cy="2945363"/>
          </a:xfrm>
          <a:prstGeom prst="rect">
            <a:avLst/>
          </a:prstGeom>
        </p:spPr>
      </p:pic>
      <p:pic>
        <p:nvPicPr>
          <p:cNvPr id="5" name="Picture 4"/>
          <p:cNvPicPr>
            <a:picLocks noChangeAspect="1"/>
          </p:cNvPicPr>
          <p:nvPr/>
        </p:nvPicPr>
        <p:blipFill>
          <a:blip r:embed="rId3"/>
          <a:stretch>
            <a:fillRect/>
          </a:stretch>
        </p:blipFill>
        <p:spPr>
          <a:xfrm>
            <a:off x="4038600" y="287694"/>
            <a:ext cx="1066800" cy="1041400"/>
          </a:xfrm>
          <a:prstGeom prst="rect">
            <a:avLst/>
          </a:prstGeom>
        </p:spPr>
      </p:pic>
      <p:pic>
        <p:nvPicPr>
          <p:cNvPr id="6" name="Picture 5"/>
          <p:cNvPicPr>
            <a:picLocks noChangeAspect="1"/>
          </p:cNvPicPr>
          <p:nvPr/>
        </p:nvPicPr>
        <p:blipFill>
          <a:blip r:embed="rId4"/>
          <a:stretch>
            <a:fillRect/>
          </a:stretch>
        </p:blipFill>
        <p:spPr>
          <a:xfrm>
            <a:off x="4000500" y="1469571"/>
            <a:ext cx="1104900" cy="1028700"/>
          </a:xfrm>
          <a:prstGeom prst="rect">
            <a:avLst/>
          </a:prstGeom>
        </p:spPr>
      </p:pic>
      <p:pic>
        <p:nvPicPr>
          <p:cNvPr id="7" name="Picture 6"/>
          <p:cNvPicPr>
            <a:picLocks noChangeAspect="1"/>
          </p:cNvPicPr>
          <p:nvPr/>
        </p:nvPicPr>
        <p:blipFill>
          <a:blip r:embed="rId5"/>
          <a:stretch>
            <a:fillRect/>
          </a:stretch>
        </p:blipFill>
        <p:spPr>
          <a:xfrm>
            <a:off x="3987800" y="2638618"/>
            <a:ext cx="1117600" cy="1104900"/>
          </a:xfrm>
          <a:prstGeom prst="rect">
            <a:avLst/>
          </a:prstGeom>
        </p:spPr>
      </p:pic>
      <p:pic>
        <p:nvPicPr>
          <p:cNvPr id="8" name="Picture 7"/>
          <p:cNvPicPr>
            <a:picLocks noChangeAspect="1"/>
          </p:cNvPicPr>
          <p:nvPr/>
        </p:nvPicPr>
        <p:blipFill>
          <a:blip r:embed="rId6"/>
          <a:stretch>
            <a:fillRect/>
          </a:stretch>
        </p:blipFill>
        <p:spPr>
          <a:xfrm>
            <a:off x="3962400" y="3785506"/>
            <a:ext cx="1143000" cy="1028700"/>
          </a:xfrm>
          <a:prstGeom prst="rect">
            <a:avLst/>
          </a:prstGeom>
        </p:spPr>
      </p:pic>
      <p:pic>
        <p:nvPicPr>
          <p:cNvPr id="9" name="Picture 8"/>
          <p:cNvPicPr>
            <a:picLocks noChangeAspect="1"/>
          </p:cNvPicPr>
          <p:nvPr/>
        </p:nvPicPr>
        <p:blipFill>
          <a:blip r:embed="rId7"/>
          <a:stretch>
            <a:fillRect/>
          </a:stretch>
        </p:blipFill>
        <p:spPr>
          <a:xfrm>
            <a:off x="5583481" y="189593"/>
            <a:ext cx="2904728" cy="2554647"/>
          </a:xfrm>
          <a:prstGeom prst="rect">
            <a:avLst/>
          </a:prstGeom>
        </p:spPr>
      </p:pic>
      <p:pic>
        <p:nvPicPr>
          <p:cNvPr id="10" name="Picture 9"/>
          <p:cNvPicPr>
            <a:picLocks noChangeAspect="1"/>
          </p:cNvPicPr>
          <p:nvPr/>
        </p:nvPicPr>
        <p:blipFill>
          <a:blip r:embed="rId8"/>
          <a:stretch>
            <a:fillRect/>
          </a:stretch>
        </p:blipFill>
        <p:spPr>
          <a:xfrm>
            <a:off x="5507336" y="2628122"/>
            <a:ext cx="2752439" cy="2489407"/>
          </a:xfrm>
          <a:prstGeom prst="rect">
            <a:avLst/>
          </a:prstGeom>
        </p:spPr>
      </p:pic>
    </p:spTree>
    <p:extLst>
      <p:ext uri="{BB962C8B-B14F-4D97-AF65-F5344CB8AC3E}">
        <p14:creationId xmlns:p14="http://schemas.microsoft.com/office/powerpoint/2010/main" val="4026495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422" y="21899"/>
            <a:ext cx="7265194" cy="5143500"/>
          </a:xfrm>
          <a:prstGeom prst="rect">
            <a:avLst/>
          </a:prstGeom>
        </p:spPr>
      </p:pic>
    </p:spTree>
    <p:extLst>
      <p:ext uri="{BB962C8B-B14F-4D97-AF65-F5344CB8AC3E}">
        <p14:creationId xmlns:p14="http://schemas.microsoft.com/office/powerpoint/2010/main" val="3787216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8800" y="25401"/>
            <a:ext cx="8013700" cy="5080000"/>
          </a:xfrm>
          <a:prstGeom prst="rect">
            <a:avLst/>
          </a:prstGeom>
        </p:spPr>
      </p:pic>
    </p:spTree>
    <p:extLst>
      <p:ext uri="{BB962C8B-B14F-4D97-AF65-F5344CB8AC3E}">
        <p14:creationId xmlns:p14="http://schemas.microsoft.com/office/powerpoint/2010/main" val="1894965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6300" y="0"/>
            <a:ext cx="7374298" cy="5143500"/>
          </a:xfrm>
          <a:prstGeom prst="rect">
            <a:avLst/>
          </a:prstGeom>
        </p:spPr>
      </p:pic>
    </p:spTree>
    <p:extLst>
      <p:ext uri="{BB962C8B-B14F-4D97-AF65-F5344CB8AC3E}">
        <p14:creationId xmlns:p14="http://schemas.microsoft.com/office/powerpoint/2010/main" val="30505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7902" y="0"/>
            <a:ext cx="7176743" cy="5143500"/>
          </a:xfrm>
          <a:prstGeom prst="rect">
            <a:avLst/>
          </a:prstGeom>
        </p:spPr>
      </p:pic>
    </p:spTree>
    <p:extLst>
      <p:ext uri="{BB962C8B-B14F-4D97-AF65-F5344CB8AC3E}">
        <p14:creationId xmlns:p14="http://schemas.microsoft.com/office/powerpoint/2010/main" val="3566386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a:t>
            </a:r>
          </a:p>
        </p:txBody>
      </p:sp>
      <p:sp>
        <p:nvSpPr>
          <p:cNvPr id="3" name="Content Placeholder 2"/>
          <p:cNvSpPr>
            <a:spLocks noGrp="1"/>
          </p:cNvSpPr>
          <p:nvPr>
            <p:ph idx="1"/>
          </p:nvPr>
        </p:nvSpPr>
        <p:spPr/>
        <p:txBody>
          <a:bodyPr/>
          <a:lstStyle/>
          <a:p>
            <a:r>
              <a:rPr lang="en-US" dirty="0"/>
              <a:t>Some slides are from </a:t>
            </a:r>
            <a:r>
              <a:rPr lang="en-US" dirty="0" err="1"/>
              <a:t>Coursera</a:t>
            </a:r>
            <a:r>
              <a:rPr lang="en-US" dirty="0"/>
              <a:t> course of Prof. Andrew Ng.</a:t>
            </a:r>
          </a:p>
        </p:txBody>
      </p:sp>
    </p:spTree>
    <p:extLst>
      <p:ext uri="{BB962C8B-B14F-4D97-AF65-F5344CB8AC3E}">
        <p14:creationId xmlns:p14="http://schemas.microsoft.com/office/powerpoint/2010/main" val="1832898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906" y="129871"/>
            <a:ext cx="8934095" cy="4987092"/>
          </a:xfrm>
          <a:prstGeom prst="rect">
            <a:avLst/>
          </a:prstGeom>
        </p:spPr>
      </p:pic>
    </p:spTree>
    <p:extLst>
      <p:ext uri="{BB962C8B-B14F-4D97-AF65-F5344CB8AC3E}">
        <p14:creationId xmlns:p14="http://schemas.microsoft.com/office/powerpoint/2010/main" val="3553868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3702" y="0"/>
            <a:ext cx="8354687" cy="5143500"/>
          </a:xfrm>
          <a:prstGeom prst="rect">
            <a:avLst/>
          </a:prstGeom>
        </p:spPr>
      </p:pic>
    </p:spTree>
    <p:extLst>
      <p:ext uri="{BB962C8B-B14F-4D97-AF65-F5344CB8AC3E}">
        <p14:creationId xmlns:p14="http://schemas.microsoft.com/office/powerpoint/2010/main" val="237431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701"/>
            <a:ext cx="9144000" cy="5113558"/>
          </a:xfrm>
          <a:prstGeom prst="rect">
            <a:avLst/>
          </a:prstGeom>
        </p:spPr>
      </p:pic>
    </p:spTree>
    <p:extLst>
      <p:ext uri="{BB962C8B-B14F-4D97-AF65-F5344CB8AC3E}">
        <p14:creationId xmlns:p14="http://schemas.microsoft.com/office/powerpoint/2010/main" val="1689875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0501"/>
            <a:ext cx="9144000" cy="4740553"/>
          </a:xfrm>
          <a:prstGeom prst="rect">
            <a:avLst/>
          </a:prstGeom>
        </p:spPr>
      </p:pic>
    </p:spTree>
    <p:extLst>
      <p:ext uri="{BB962C8B-B14F-4D97-AF65-F5344CB8AC3E}">
        <p14:creationId xmlns:p14="http://schemas.microsoft.com/office/powerpoint/2010/main" val="1693858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400"/>
            <a:ext cx="9144000" cy="5069850"/>
          </a:xfrm>
          <a:prstGeom prst="rect">
            <a:avLst/>
          </a:prstGeom>
        </p:spPr>
      </p:pic>
    </p:spTree>
    <p:extLst>
      <p:ext uri="{BB962C8B-B14F-4D97-AF65-F5344CB8AC3E}">
        <p14:creationId xmlns:p14="http://schemas.microsoft.com/office/powerpoint/2010/main" val="1119088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8002" y="0"/>
            <a:ext cx="8104057" cy="5143500"/>
          </a:xfrm>
          <a:prstGeom prst="rect">
            <a:avLst/>
          </a:prstGeom>
        </p:spPr>
      </p:pic>
    </p:spTree>
    <p:extLst>
      <p:ext uri="{BB962C8B-B14F-4D97-AF65-F5344CB8AC3E}">
        <p14:creationId xmlns:p14="http://schemas.microsoft.com/office/powerpoint/2010/main" val="2269135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2401"/>
            <a:ext cx="9144000" cy="4830097"/>
          </a:xfrm>
          <a:prstGeom prst="rect">
            <a:avLst/>
          </a:prstGeom>
        </p:spPr>
      </p:pic>
    </p:spTree>
    <p:extLst>
      <p:ext uri="{BB962C8B-B14F-4D97-AF65-F5344CB8AC3E}">
        <p14:creationId xmlns:p14="http://schemas.microsoft.com/office/powerpoint/2010/main" val="715086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7001"/>
            <a:ext cx="9144000" cy="4875573"/>
          </a:xfrm>
          <a:prstGeom prst="rect">
            <a:avLst/>
          </a:prstGeom>
        </p:spPr>
      </p:pic>
    </p:spTree>
    <p:extLst>
      <p:ext uri="{BB962C8B-B14F-4D97-AF65-F5344CB8AC3E}">
        <p14:creationId xmlns:p14="http://schemas.microsoft.com/office/powerpoint/2010/main" val="211307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35001"/>
            <a:ext cx="9144000" cy="3863389"/>
          </a:xfrm>
          <a:prstGeom prst="rect">
            <a:avLst/>
          </a:prstGeom>
        </p:spPr>
      </p:pic>
    </p:spTree>
    <p:extLst>
      <p:ext uri="{BB962C8B-B14F-4D97-AF65-F5344CB8AC3E}">
        <p14:creationId xmlns:p14="http://schemas.microsoft.com/office/powerpoint/2010/main" val="3419722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17501"/>
            <a:ext cx="9144000" cy="4503351"/>
          </a:xfrm>
          <a:prstGeom prst="rect">
            <a:avLst/>
          </a:prstGeom>
        </p:spPr>
      </p:pic>
    </p:spTree>
    <p:extLst>
      <p:ext uri="{BB962C8B-B14F-4D97-AF65-F5344CB8AC3E}">
        <p14:creationId xmlns:p14="http://schemas.microsoft.com/office/powerpoint/2010/main" val="1094565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CNN for feature (generation)  and selection</a:t>
            </a:r>
          </a:p>
          <a:p>
            <a:r>
              <a:rPr lang="en-US" dirty="0"/>
              <a:t>CNN for NLP</a:t>
            </a:r>
          </a:p>
          <a:p>
            <a:r>
              <a:rPr lang="en-US" dirty="0"/>
              <a:t>Sentiment Analysis</a:t>
            </a:r>
          </a:p>
          <a:p>
            <a:r>
              <a:rPr lang="en-US" dirty="0"/>
              <a:t>Deep Architecture: Combination of CNN and RNN for Sentiment Analysis</a:t>
            </a:r>
          </a:p>
        </p:txBody>
      </p:sp>
    </p:spTree>
    <p:extLst>
      <p:ext uri="{BB962C8B-B14F-4D97-AF65-F5344CB8AC3E}">
        <p14:creationId xmlns:p14="http://schemas.microsoft.com/office/powerpoint/2010/main" val="1067390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2842" y="216290"/>
            <a:ext cx="8157828" cy="4270630"/>
          </a:xfrm>
          <a:prstGeom prst="rect">
            <a:avLst/>
          </a:prstGeom>
        </p:spPr>
      </p:pic>
    </p:spTree>
    <p:extLst>
      <p:ext uri="{BB962C8B-B14F-4D97-AF65-F5344CB8AC3E}">
        <p14:creationId xmlns:p14="http://schemas.microsoft.com/office/powerpoint/2010/main" val="2199211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3650"/>
            <a:ext cx="9144000" cy="5100239"/>
          </a:xfrm>
          <a:prstGeom prst="rect">
            <a:avLst/>
          </a:prstGeom>
        </p:spPr>
      </p:pic>
    </p:spTree>
    <p:extLst>
      <p:ext uri="{BB962C8B-B14F-4D97-AF65-F5344CB8AC3E}">
        <p14:creationId xmlns:p14="http://schemas.microsoft.com/office/powerpoint/2010/main" val="652977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 CNN for NLP</a:t>
            </a:r>
          </a:p>
        </p:txBody>
      </p:sp>
      <p:pic>
        <p:nvPicPr>
          <p:cNvPr id="4" name="Picture 3"/>
          <p:cNvPicPr>
            <a:picLocks noChangeAspect="1"/>
          </p:cNvPicPr>
          <p:nvPr/>
        </p:nvPicPr>
        <p:blipFill>
          <a:blip r:embed="rId2"/>
          <a:stretch>
            <a:fillRect/>
          </a:stretch>
        </p:blipFill>
        <p:spPr>
          <a:xfrm>
            <a:off x="902593" y="916436"/>
            <a:ext cx="6349519" cy="3943647"/>
          </a:xfrm>
          <a:prstGeom prst="rect">
            <a:avLst/>
          </a:prstGeom>
        </p:spPr>
      </p:pic>
    </p:spTree>
    <p:extLst>
      <p:ext uri="{BB962C8B-B14F-4D97-AF65-F5344CB8AC3E}">
        <p14:creationId xmlns:p14="http://schemas.microsoft.com/office/powerpoint/2010/main" val="1356414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of n-gram relations</a:t>
            </a:r>
          </a:p>
        </p:txBody>
      </p:sp>
      <p:pic>
        <p:nvPicPr>
          <p:cNvPr id="4" name="Picture 3"/>
          <p:cNvPicPr>
            <a:picLocks noChangeAspect="1"/>
          </p:cNvPicPr>
          <p:nvPr/>
        </p:nvPicPr>
        <p:blipFill>
          <a:blip r:embed="rId2"/>
          <a:stretch>
            <a:fillRect/>
          </a:stretch>
        </p:blipFill>
        <p:spPr>
          <a:xfrm>
            <a:off x="871108" y="924782"/>
            <a:ext cx="6330867" cy="3893314"/>
          </a:xfrm>
          <a:prstGeom prst="rect">
            <a:avLst/>
          </a:prstGeom>
        </p:spPr>
      </p:pic>
    </p:spTree>
    <p:extLst>
      <p:ext uri="{BB962C8B-B14F-4D97-AF65-F5344CB8AC3E}">
        <p14:creationId xmlns:p14="http://schemas.microsoft.com/office/powerpoint/2010/main" val="1321888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layers</a:t>
            </a:r>
          </a:p>
        </p:txBody>
      </p:sp>
      <p:pic>
        <p:nvPicPr>
          <p:cNvPr id="4" name="Picture 3"/>
          <p:cNvPicPr>
            <a:picLocks noChangeAspect="1"/>
          </p:cNvPicPr>
          <p:nvPr/>
        </p:nvPicPr>
        <p:blipFill>
          <a:blip r:embed="rId2"/>
          <a:stretch>
            <a:fillRect/>
          </a:stretch>
        </p:blipFill>
        <p:spPr>
          <a:xfrm>
            <a:off x="457202" y="967874"/>
            <a:ext cx="7842587" cy="3842763"/>
          </a:xfrm>
          <a:prstGeom prst="rect">
            <a:avLst/>
          </a:prstGeom>
        </p:spPr>
      </p:pic>
    </p:spTree>
    <p:extLst>
      <p:ext uri="{BB962C8B-B14F-4D97-AF65-F5344CB8AC3E}">
        <p14:creationId xmlns:p14="http://schemas.microsoft.com/office/powerpoint/2010/main" val="4253530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filters</a:t>
            </a:r>
          </a:p>
        </p:txBody>
      </p:sp>
      <p:pic>
        <p:nvPicPr>
          <p:cNvPr id="4" name="Picture 3"/>
          <p:cNvPicPr>
            <a:picLocks noChangeAspect="1"/>
          </p:cNvPicPr>
          <p:nvPr/>
        </p:nvPicPr>
        <p:blipFill>
          <a:blip r:embed="rId2"/>
          <a:stretch>
            <a:fillRect/>
          </a:stretch>
        </p:blipFill>
        <p:spPr>
          <a:xfrm>
            <a:off x="457200" y="1063229"/>
            <a:ext cx="7286338" cy="3619845"/>
          </a:xfrm>
          <a:prstGeom prst="rect">
            <a:avLst/>
          </a:prstGeom>
        </p:spPr>
      </p:pic>
    </p:spTree>
    <p:extLst>
      <p:ext uri="{BB962C8B-B14F-4D97-AF65-F5344CB8AC3E}">
        <p14:creationId xmlns:p14="http://schemas.microsoft.com/office/powerpoint/2010/main" val="3237104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CNN </a:t>
            </a:r>
          </a:p>
        </p:txBody>
      </p:sp>
      <p:pic>
        <p:nvPicPr>
          <p:cNvPr id="4" name="Picture 3"/>
          <p:cNvPicPr>
            <a:picLocks noChangeAspect="1"/>
          </p:cNvPicPr>
          <p:nvPr/>
        </p:nvPicPr>
        <p:blipFill>
          <a:blip r:embed="rId2"/>
          <a:stretch>
            <a:fillRect/>
          </a:stretch>
        </p:blipFill>
        <p:spPr>
          <a:xfrm>
            <a:off x="215900" y="1273500"/>
            <a:ext cx="8712200" cy="3289300"/>
          </a:xfrm>
          <a:prstGeom prst="rect">
            <a:avLst/>
          </a:prstGeom>
        </p:spPr>
      </p:pic>
    </p:spTree>
    <p:extLst>
      <p:ext uri="{BB962C8B-B14F-4D97-AF65-F5344CB8AC3E}">
        <p14:creationId xmlns:p14="http://schemas.microsoft.com/office/powerpoint/2010/main" val="3251622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architecture</a:t>
            </a:r>
          </a:p>
        </p:txBody>
      </p:sp>
      <p:pic>
        <p:nvPicPr>
          <p:cNvPr id="4" name="Picture 3"/>
          <p:cNvPicPr>
            <a:picLocks noChangeAspect="1"/>
          </p:cNvPicPr>
          <p:nvPr/>
        </p:nvPicPr>
        <p:blipFill>
          <a:blip r:embed="rId2"/>
          <a:stretch>
            <a:fillRect/>
          </a:stretch>
        </p:blipFill>
        <p:spPr>
          <a:xfrm>
            <a:off x="776650" y="913756"/>
            <a:ext cx="7065586" cy="4124775"/>
          </a:xfrm>
          <a:prstGeom prst="rect">
            <a:avLst/>
          </a:prstGeom>
        </p:spPr>
      </p:pic>
    </p:spTree>
    <p:extLst>
      <p:ext uri="{BB962C8B-B14F-4D97-AF65-F5344CB8AC3E}">
        <p14:creationId xmlns:p14="http://schemas.microsoft.com/office/powerpoint/2010/main" val="849432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filters</a:t>
            </a:r>
          </a:p>
        </p:txBody>
      </p:sp>
      <p:pic>
        <p:nvPicPr>
          <p:cNvPr id="5" name="Picture 4"/>
          <p:cNvPicPr>
            <a:picLocks noChangeAspect="1"/>
          </p:cNvPicPr>
          <p:nvPr/>
        </p:nvPicPr>
        <p:blipFill>
          <a:blip r:embed="rId2"/>
          <a:stretch>
            <a:fillRect/>
          </a:stretch>
        </p:blipFill>
        <p:spPr>
          <a:xfrm>
            <a:off x="1721225" y="815556"/>
            <a:ext cx="4860615" cy="4327945"/>
          </a:xfrm>
          <a:prstGeom prst="rect">
            <a:avLst/>
          </a:prstGeom>
        </p:spPr>
      </p:pic>
    </p:spTree>
    <p:extLst>
      <p:ext uri="{BB962C8B-B14F-4D97-AF65-F5344CB8AC3E}">
        <p14:creationId xmlns:p14="http://schemas.microsoft.com/office/powerpoint/2010/main" val="3746258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a:t>
            </a:r>
          </a:p>
        </p:txBody>
      </p:sp>
      <p:pic>
        <p:nvPicPr>
          <p:cNvPr id="4" name="Picture 3"/>
          <p:cNvPicPr>
            <a:picLocks noChangeAspect="1"/>
          </p:cNvPicPr>
          <p:nvPr/>
        </p:nvPicPr>
        <p:blipFill>
          <a:blip r:embed="rId2"/>
          <a:stretch>
            <a:fillRect/>
          </a:stretch>
        </p:blipFill>
        <p:spPr>
          <a:xfrm>
            <a:off x="457202" y="1063230"/>
            <a:ext cx="7622187" cy="3796378"/>
          </a:xfrm>
          <a:prstGeom prst="rect">
            <a:avLst/>
          </a:prstGeom>
        </p:spPr>
      </p:pic>
    </p:spTree>
    <p:extLst>
      <p:ext uri="{BB962C8B-B14F-4D97-AF65-F5344CB8AC3E}">
        <p14:creationId xmlns:p14="http://schemas.microsoft.com/office/powerpoint/2010/main" val="833552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506"/>
            <a:ext cx="8229600" cy="857250"/>
          </a:xfrm>
        </p:spPr>
        <p:txBody>
          <a:bodyPr/>
          <a:lstStyle/>
          <a:p>
            <a:r>
              <a:rPr lang="en-US" dirty="0"/>
              <a:t>From RNN to CNN</a:t>
            </a:r>
          </a:p>
        </p:txBody>
      </p:sp>
      <p:pic>
        <p:nvPicPr>
          <p:cNvPr id="4" name="Picture 3"/>
          <p:cNvPicPr>
            <a:picLocks noChangeAspect="1"/>
          </p:cNvPicPr>
          <p:nvPr/>
        </p:nvPicPr>
        <p:blipFill>
          <a:blip r:embed="rId2"/>
          <a:stretch>
            <a:fillRect/>
          </a:stretch>
        </p:blipFill>
        <p:spPr>
          <a:xfrm>
            <a:off x="1248937" y="778406"/>
            <a:ext cx="6624424" cy="4207640"/>
          </a:xfrm>
          <a:prstGeom prst="rect">
            <a:avLst/>
          </a:prstGeom>
        </p:spPr>
      </p:pic>
    </p:spTree>
    <p:extLst>
      <p:ext uri="{BB962C8B-B14F-4D97-AF65-F5344CB8AC3E}">
        <p14:creationId xmlns:p14="http://schemas.microsoft.com/office/powerpoint/2010/main" val="2130720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Dropout</a:t>
            </a:r>
          </a:p>
        </p:txBody>
      </p:sp>
      <p:pic>
        <p:nvPicPr>
          <p:cNvPr id="4" name="Picture 3"/>
          <p:cNvPicPr>
            <a:picLocks noChangeAspect="1"/>
          </p:cNvPicPr>
          <p:nvPr/>
        </p:nvPicPr>
        <p:blipFill>
          <a:blip r:embed="rId2"/>
          <a:stretch>
            <a:fillRect/>
          </a:stretch>
        </p:blipFill>
        <p:spPr>
          <a:xfrm>
            <a:off x="755659" y="844633"/>
            <a:ext cx="6770540" cy="4193897"/>
          </a:xfrm>
          <a:prstGeom prst="rect">
            <a:avLst/>
          </a:prstGeom>
        </p:spPr>
      </p:pic>
    </p:spTree>
    <p:extLst>
      <p:ext uri="{BB962C8B-B14F-4D97-AF65-F5344CB8AC3E}">
        <p14:creationId xmlns:p14="http://schemas.microsoft.com/office/powerpoint/2010/main" val="482730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 y="0"/>
            <a:ext cx="7975549" cy="5143500"/>
          </a:xfrm>
          <a:prstGeom prst="rect">
            <a:avLst/>
          </a:prstGeom>
        </p:spPr>
      </p:pic>
    </p:spTree>
    <p:extLst>
      <p:ext uri="{BB962C8B-B14F-4D97-AF65-F5344CB8AC3E}">
        <p14:creationId xmlns:p14="http://schemas.microsoft.com/office/powerpoint/2010/main" val="2687351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130" y="272459"/>
            <a:ext cx="3209625" cy="646331"/>
          </a:xfrm>
          <a:prstGeom prst="rect">
            <a:avLst/>
          </a:prstGeom>
          <a:noFill/>
          <a:ln>
            <a:solidFill>
              <a:schemeClr val="tx1"/>
            </a:solidFill>
          </a:ln>
        </p:spPr>
        <p:txBody>
          <a:bodyPr wrap="square" rtlCol="0">
            <a:spAutoFit/>
          </a:bodyPr>
          <a:lstStyle/>
          <a:p>
            <a:r>
              <a:rPr lang="en-US" u="sng" dirty="0"/>
              <a:t>S5</a:t>
            </a:r>
            <a:r>
              <a:rPr lang="en-US" dirty="0"/>
              <a:t> </a:t>
            </a:r>
            <a:r>
              <a:rPr lang="en-US" dirty="0" err="1"/>
              <a:t>có</a:t>
            </a:r>
            <a:r>
              <a:rPr lang="en-US" dirty="0"/>
              <a:t> </a:t>
            </a:r>
            <a:r>
              <a:rPr lang="en-US" u="sng" dirty="0" err="1"/>
              <a:t>thiết</a:t>
            </a:r>
            <a:r>
              <a:rPr lang="en-US" u="sng" dirty="0"/>
              <a:t> </a:t>
            </a:r>
            <a:r>
              <a:rPr lang="en-US" u="sng" dirty="0" err="1"/>
              <a:t>kết</a:t>
            </a:r>
            <a:r>
              <a:rPr lang="en-US" u="sng" dirty="0"/>
              <a:t> </a:t>
            </a:r>
            <a:r>
              <a:rPr lang="en-US" u="sng" dirty="0" err="1"/>
              <a:t>bắt</a:t>
            </a:r>
            <a:r>
              <a:rPr lang="en-US" u="sng" dirty="0"/>
              <a:t> </a:t>
            </a:r>
            <a:r>
              <a:rPr lang="en-US" u="sng" dirty="0" err="1"/>
              <a:t>mắt</a:t>
            </a:r>
            <a:r>
              <a:rPr lang="en-US" dirty="0"/>
              <a:t> </a:t>
            </a:r>
            <a:r>
              <a:rPr lang="en-US" dirty="0" err="1"/>
              <a:t>nhưng</a:t>
            </a:r>
            <a:r>
              <a:rPr lang="en-US" dirty="0"/>
              <a:t> </a:t>
            </a:r>
            <a:r>
              <a:rPr lang="en-US" u="sng" dirty="0"/>
              <a:t>camera </a:t>
            </a:r>
            <a:r>
              <a:rPr lang="en-US" u="sng" dirty="0" err="1"/>
              <a:t>không</a:t>
            </a:r>
            <a:r>
              <a:rPr lang="en-US" u="sng" dirty="0"/>
              <a:t> </a:t>
            </a:r>
            <a:r>
              <a:rPr lang="en-US" u="sng" dirty="0" err="1"/>
              <a:t>được</a:t>
            </a:r>
            <a:r>
              <a:rPr lang="en-US" u="sng" dirty="0"/>
              <a:t> </a:t>
            </a:r>
            <a:r>
              <a:rPr lang="en-US" u="sng" dirty="0" err="1"/>
              <a:t>nét</a:t>
            </a:r>
            <a:r>
              <a:rPr lang="en-US" dirty="0"/>
              <a:t> </a:t>
            </a:r>
            <a:r>
              <a:rPr lang="en-US" dirty="0" err="1"/>
              <a:t>lắm</a:t>
            </a:r>
            <a:endParaRPr lang="en-US" dirty="0"/>
          </a:p>
        </p:txBody>
      </p:sp>
      <p:pic>
        <p:nvPicPr>
          <p:cNvPr id="5" name="Picture 4"/>
          <p:cNvPicPr>
            <a:picLocks noChangeAspect="1"/>
          </p:cNvPicPr>
          <p:nvPr/>
        </p:nvPicPr>
        <p:blipFill>
          <a:blip r:embed="rId2"/>
          <a:stretch>
            <a:fillRect/>
          </a:stretch>
        </p:blipFill>
        <p:spPr>
          <a:xfrm>
            <a:off x="3197754" y="1207331"/>
            <a:ext cx="1704306" cy="1268243"/>
          </a:xfrm>
          <a:prstGeom prst="rect">
            <a:avLst/>
          </a:prstGeom>
        </p:spPr>
      </p:pic>
      <p:sp>
        <p:nvSpPr>
          <p:cNvPr id="6" name="TextBox 5"/>
          <p:cNvSpPr txBox="1"/>
          <p:nvPr/>
        </p:nvSpPr>
        <p:spPr>
          <a:xfrm>
            <a:off x="6502997" y="272458"/>
            <a:ext cx="2370674" cy="923330"/>
          </a:xfrm>
          <a:prstGeom prst="rect">
            <a:avLst/>
          </a:prstGeom>
          <a:noFill/>
          <a:ln>
            <a:solidFill>
              <a:schemeClr val="tx1"/>
            </a:solidFill>
          </a:ln>
        </p:spPr>
        <p:txBody>
          <a:bodyPr wrap="square" rtlCol="0">
            <a:spAutoFit/>
          </a:bodyPr>
          <a:lstStyle/>
          <a:p>
            <a:r>
              <a:rPr lang="en-US" dirty="0"/>
              <a:t>Subject: S5 (neutral)</a:t>
            </a:r>
          </a:p>
          <a:p>
            <a:r>
              <a:rPr lang="en-US" dirty="0"/>
              <a:t>--- </a:t>
            </a:r>
            <a:r>
              <a:rPr lang="en-US" dirty="0">
                <a:solidFill>
                  <a:srgbClr val="0000FF"/>
                </a:solidFill>
              </a:rPr>
              <a:t>Design (+)</a:t>
            </a:r>
          </a:p>
          <a:p>
            <a:r>
              <a:rPr lang="en-US" dirty="0"/>
              <a:t>--- </a:t>
            </a:r>
            <a:r>
              <a:rPr lang="en-US" dirty="0">
                <a:solidFill>
                  <a:srgbClr val="FF0000"/>
                </a:solidFill>
              </a:rPr>
              <a:t>Camera: (-)</a:t>
            </a:r>
          </a:p>
        </p:txBody>
      </p:sp>
      <p:sp>
        <p:nvSpPr>
          <p:cNvPr id="7" name="Rectangle 6"/>
          <p:cNvSpPr/>
          <p:nvPr/>
        </p:nvSpPr>
        <p:spPr>
          <a:xfrm>
            <a:off x="223130" y="2728613"/>
            <a:ext cx="8650542" cy="220091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11236" y="2268214"/>
            <a:ext cx="2541080" cy="461665"/>
          </a:xfrm>
          <a:prstGeom prst="rect">
            <a:avLst/>
          </a:prstGeom>
          <a:noFill/>
        </p:spPr>
        <p:txBody>
          <a:bodyPr wrap="none" rtlCol="0">
            <a:spAutoFit/>
          </a:bodyPr>
          <a:lstStyle/>
          <a:p>
            <a:r>
              <a:rPr lang="en-US" sz="2400" dirty="0">
                <a:solidFill>
                  <a:srgbClr val="0000FF"/>
                </a:solidFill>
              </a:rPr>
              <a:t>KNOWLEDGE BASE</a:t>
            </a:r>
          </a:p>
        </p:txBody>
      </p:sp>
      <p:graphicFrame>
        <p:nvGraphicFramePr>
          <p:cNvPr id="9" name="Table 8"/>
          <p:cNvGraphicFramePr>
            <a:graphicFrameLocks noGrp="1"/>
          </p:cNvGraphicFramePr>
          <p:nvPr>
            <p:extLst>
              <p:ext uri="{D42A27DB-BD31-4B8C-83A1-F6EECF244321}">
                <p14:modId xmlns:p14="http://schemas.microsoft.com/office/powerpoint/2010/main" val="1525868920"/>
              </p:ext>
            </p:extLst>
          </p:nvPr>
        </p:nvGraphicFramePr>
        <p:xfrm>
          <a:off x="311236" y="2939760"/>
          <a:ext cx="2526650" cy="1409700"/>
        </p:xfrm>
        <a:graphic>
          <a:graphicData uri="http://schemas.openxmlformats.org/drawingml/2006/table">
            <a:tbl>
              <a:tblPr firstRow="1" bandRow="1">
                <a:tableStyleId>{5C22544A-7EE6-4342-B048-85BDC9FD1C3A}</a:tableStyleId>
              </a:tblPr>
              <a:tblGrid>
                <a:gridCol w="1263325">
                  <a:extLst>
                    <a:ext uri="{9D8B030D-6E8A-4147-A177-3AD203B41FA5}">
                      <a16:colId xmlns:a16="http://schemas.microsoft.com/office/drawing/2014/main" val="20000"/>
                    </a:ext>
                  </a:extLst>
                </a:gridCol>
                <a:gridCol w="1263325">
                  <a:extLst>
                    <a:ext uri="{9D8B030D-6E8A-4147-A177-3AD203B41FA5}">
                      <a16:colId xmlns:a16="http://schemas.microsoft.com/office/drawing/2014/main" val="20001"/>
                    </a:ext>
                  </a:extLst>
                </a:gridCol>
              </a:tblGrid>
              <a:tr h="278130">
                <a:tc>
                  <a:txBody>
                    <a:bodyPr/>
                    <a:lstStyle/>
                    <a:p>
                      <a:r>
                        <a:rPr lang="en-US" sz="1400" dirty="0"/>
                        <a:t>Term</a:t>
                      </a:r>
                    </a:p>
                  </a:txBody>
                  <a:tcPr marT="34290" marB="34290"/>
                </a:tc>
                <a:tc>
                  <a:txBody>
                    <a:bodyPr/>
                    <a:lstStyle/>
                    <a:p>
                      <a:r>
                        <a:rPr lang="en-US" sz="1400" dirty="0"/>
                        <a:t>Score</a:t>
                      </a:r>
                    </a:p>
                  </a:txBody>
                  <a:tcPr marT="34290" marB="34290"/>
                </a:tc>
                <a:extLst>
                  <a:ext uri="{0D108BD9-81ED-4DB2-BD59-A6C34878D82A}">
                    <a16:rowId xmlns:a16="http://schemas.microsoft.com/office/drawing/2014/main" val="10000"/>
                  </a:ext>
                </a:extLst>
              </a:tr>
              <a:tr h="278130">
                <a:tc>
                  <a:txBody>
                    <a:bodyPr/>
                    <a:lstStyle/>
                    <a:p>
                      <a:r>
                        <a:rPr lang="en-US" sz="1400" dirty="0" err="1"/>
                        <a:t>bắt</a:t>
                      </a:r>
                      <a:r>
                        <a:rPr lang="en-US" sz="1400" dirty="0"/>
                        <a:t> </a:t>
                      </a:r>
                      <a:r>
                        <a:rPr lang="en-US" sz="1400" dirty="0" err="1"/>
                        <a:t>mắt</a:t>
                      </a:r>
                      <a:endParaRPr lang="en-US" sz="1400" dirty="0"/>
                    </a:p>
                  </a:txBody>
                  <a:tcPr marT="34290" marB="34290"/>
                </a:tc>
                <a:tc>
                  <a:txBody>
                    <a:bodyPr/>
                    <a:lstStyle/>
                    <a:p>
                      <a:r>
                        <a:rPr lang="en-US" sz="1400" dirty="0"/>
                        <a:t>0.75</a:t>
                      </a:r>
                    </a:p>
                  </a:txBody>
                  <a:tcPr marT="34290" marB="34290"/>
                </a:tc>
                <a:extLst>
                  <a:ext uri="{0D108BD9-81ED-4DB2-BD59-A6C34878D82A}">
                    <a16:rowId xmlns:a16="http://schemas.microsoft.com/office/drawing/2014/main" val="10001"/>
                  </a:ext>
                </a:extLst>
              </a:tr>
              <a:tr h="278130">
                <a:tc>
                  <a:txBody>
                    <a:bodyPr/>
                    <a:lstStyle/>
                    <a:p>
                      <a:r>
                        <a:rPr lang="en-US" sz="1400" dirty="0" err="1"/>
                        <a:t>nét</a:t>
                      </a:r>
                      <a:endParaRPr lang="en-US" sz="1400" dirty="0"/>
                    </a:p>
                  </a:txBody>
                  <a:tcPr marT="34290" marB="34290"/>
                </a:tc>
                <a:tc>
                  <a:txBody>
                    <a:bodyPr/>
                    <a:lstStyle/>
                    <a:p>
                      <a:r>
                        <a:rPr lang="en-US" sz="1400" dirty="0"/>
                        <a:t>0.75</a:t>
                      </a:r>
                    </a:p>
                  </a:txBody>
                  <a:tcPr marT="34290" marB="34290"/>
                </a:tc>
                <a:extLst>
                  <a:ext uri="{0D108BD9-81ED-4DB2-BD59-A6C34878D82A}">
                    <a16:rowId xmlns:a16="http://schemas.microsoft.com/office/drawing/2014/main" val="10002"/>
                  </a:ext>
                </a:extLst>
              </a:tr>
              <a:tr h="278130">
                <a:tc>
                  <a:txBody>
                    <a:bodyPr/>
                    <a:lstStyle/>
                    <a:p>
                      <a:r>
                        <a:rPr lang="en-US" sz="1400" dirty="0" err="1"/>
                        <a:t>xấu</a:t>
                      </a:r>
                      <a:endParaRPr lang="en-US" sz="1400" dirty="0"/>
                    </a:p>
                  </a:txBody>
                  <a:tcPr marT="34290" marB="34290"/>
                </a:tc>
                <a:tc>
                  <a:txBody>
                    <a:bodyPr/>
                    <a:lstStyle/>
                    <a:p>
                      <a:r>
                        <a:rPr lang="en-US" sz="1400" dirty="0"/>
                        <a:t>- 0.75</a:t>
                      </a:r>
                    </a:p>
                  </a:txBody>
                  <a:tcPr marT="34290" marB="34290"/>
                </a:tc>
                <a:extLst>
                  <a:ext uri="{0D108BD9-81ED-4DB2-BD59-A6C34878D82A}">
                    <a16:rowId xmlns:a16="http://schemas.microsoft.com/office/drawing/2014/main" val="10003"/>
                  </a:ext>
                </a:extLst>
              </a:tr>
              <a:tr h="278130">
                <a:tc>
                  <a:txBody>
                    <a:bodyPr/>
                    <a:lstStyle/>
                    <a:p>
                      <a:r>
                        <a:rPr lang="en-US" sz="1400" dirty="0" err="1"/>
                        <a:t>tệ</a:t>
                      </a:r>
                      <a:r>
                        <a:rPr lang="en-US" sz="1400" dirty="0"/>
                        <a:t> </a:t>
                      </a:r>
                      <a:r>
                        <a:rPr lang="en-US" sz="1400" dirty="0" err="1"/>
                        <a:t>hại</a:t>
                      </a:r>
                      <a:r>
                        <a:rPr lang="en-US" sz="1400" dirty="0"/>
                        <a:t> </a:t>
                      </a:r>
                    </a:p>
                  </a:txBody>
                  <a:tcPr marT="34290" marB="34290"/>
                </a:tc>
                <a:tc>
                  <a:txBody>
                    <a:bodyPr/>
                    <a:lstStyle/>
                    <a:p>
                      <a:r>
                        <a:rPr lang="en-US" sz="1400" dirty="0"/>
                        <a:t>- 0.75</a:t>
                      </a:r>
                    </a:p>
                  </a:txBody>
                  <a:tcPr marT="34290" marB="34290"/>
                </a:tc>
                <a:extLst>
                  <a:ext uri="{0D108BD9-81ED-4DB2-BD59-A6C34878D82A}">
                    <a16:rowId xmlns:a16="http://schemas.microsoft.com/office/drawing/2014/main" val="10004"/>
                  </a:ext>
                </a:extLst>
              </a:tr>
            </a:tbl>
          </a:graphicData>
        </a:graphic>
      </p:graphicFrame>
      <p:sp>
        <p:nvSpPr>
          <p:cNvPr id="10" name="TextBox 9"/>
          <p:cNvSpPr txBox="1"/>
          <p:nvPr/>
        </p:nvSpPr>
        <p:spPr>
          <a:xfrm>
            <a:off x="296806" y="4441844"/>
            <a:ext cx="2165226" cy="369332"/>
          </a:xfrm>
          <a:prstGeom prst="rect">
            <a:avLst/>
          </a:prstGeom>
          <a:noFill/>
        </p:spPr>
        <p:txBody>
          <a:bodyPr wrap="none" rtlCol="0">
            <a:spAutoFit/>
          </a:bodyPr>
          <a:lstStyle/>
          <a:p>
            <a:r>
              <a:rPr lang="en-US" dirty="0">
                <a:solidFill>
                  <a:srgbClr val="0000FF"/>
                </a:solidFill>
              </a:rPr>
              <a:t>Sentiment Dictionary</a:t>
            </a:r>
          </a:p>
        </p:txBody>
      </p:sp>
      <p:graphicFrame>
        <p:nvGraphicFramePr>
          <p:cNvPr id="12" name="Table 11"/>
          <p:cNvGraphicFramePr>
            <a:graphicFrameLocks noGrp="1"/>
          </p:cNvGraphicFramePr>
          <p:nvPr>
            <p:extLst>
              <p:ext uri="{D42A27DB-BD31-4B8C-83A1-F6EECF244321}">
                <p14:modId xmlns:p14="http://schemas.microsoft.com/office/powerpoint/2010/main" val="1249940567"/>
              </p:ext>
            </p:extLst>
          </p:nvPr>
        </p:nvGraphicFramePr>
        <p:xfrm>
          <a:off x="3197754" y="2939760"/>
          <a:ext cx="2526650" cy="1390650"/>
        </p:xfrm>
        <a:graphic>
          <a:graphicData uri="http://schemas.openxmlformats.org/drawingml/2006/table">
            <a:tbl>
              <a:tblPr firstRow="1" bandRow="1">
                <a:tableStyleId>{5C22544A-7EE6-4342-B048-85BDC9FD1C3A}</a:tableStyleId>
              </a:tblPr>
              <a:tblGrid>
                <a:gridCol w="1263325">
                  <a:extLst>
                    <a:ext uri="{9D8B030D-6E8A-4147-A177-3AD203B41FA5}">
                      <a16:colId xmlns:a16="http://schemas.microsoft.com/office/drawing/2014/main" val="20000"/>
                    </a:ext>
                  </a:extLst>
                </a:gridCol>
                <a:gridCol w="1263325">
                  <a:extLst>
                    <a:ext uri="{9D8B030D-6E8A-4147-A177-3AD203B41FA5}">
                      <a16:colId xmlns:a16="http://schemas.microsoft.com/office/drawing/2014/main" val="20001"/>
                    </a:ext>
                  </a:extLst>
                </a:gridCol>
              </a:tblGrid>
              <a:tr h="312362">
                <a:tc>
                  <a:txBody>
                    <a:bodyPr/>
                    <a:lstStyle/>
                    <a:p>
                      <a:r>
                        <a:rPr lang="en-US" sz="1400" dirty="0"/>
                        <a:t>Pattern</a:t>
                      </a:r>
                    </a:p>
                  </a:txBody>
                  <a:tcPr marT="34290" marB="34290"/>
                </a:tc>
                <a:tc>
                  <a:txBody>
                    <a:bodyPr/>
                    <a:lstStyle/>
                    <a:p>
                      <a:r>
                        <a:rPr lang="en-US" sz="1400" dirty="0"/>
                        <a:t>Action</a:t>
                      </a:r>
                    </a:p>
                  </a:txBody>
                  <a:tcPr marT="34290" marB="34290"/>
                </a:tc>
                <a:extLst>
                  <a:ext uri="{0D108BD9-81ED-4DB2-BD59-A6C34878D82A}">
                    <a16:rowId xmlns:a16="http://schemas.microsoft.com/office/drawing/2014/main" val="10000"/>
                  </a:ext>
                </a:extLst>
              </a:tr>
              <a:tr h="539144">
                <a:tc>
                  <a:txBody>
                    <a:bodyPr/>
                    <a:lstStyle/>
                    <a:p>
                      <a:r>
                        <a:rPr lang="en-US" sz="1400" dirty="0"/>
                        <a:t>“</a:t>
                      </a:r>
                      <a:r>
                        <a:rPr lang="en-US" sz="1400" dirty="0" err="1"/>
                        <a:t>không</a:t>
                      </a:r>
                      <a:r>
                        <a:rPr lang="en-US" sz="1400" dirty="0"/>
                        <a:t> </a:t>
                      </a:r>
                      <a:r>
                        <a:rPr lang="en-US" sz="1400" dirty="0" err="1"/>
                        <a:t>được</a:t>
                      </a:r>
                      <a:r>
                        <a:rPr lang="en-US" sz="1400" dirty="0"/>
                        <a:t>” A</a:t>
                      </a:r>
                    </a:p>
                  </a:txBody>
                  <a:tcPr marT="34290" marB="34290"/>
                </a:tc>
                <a:tc>
                  <a:txBody>
                    <a:bodyPr/>
                    <a:lstStyle/>
                    <a:p>
                      <a:r>
                        <a:rPr lang="en-US" sz="1400" dirty="0" err="1"/>
                        <a:t>Lấy</a:t>
                      </a:r>
                      <a:r>
                        <a:rPr lang="en-US" sz="1400"/>
                        <a:t> phản</a:t>
                      </a:r>
                      <a:r>
                        <a:rPr lang="en-US" sz="1400" dirty="0"/>
                        <a:t> </a:t>
                      </a:r>
                      <a:r>
                        <a:rPr lang="en-US" sz="1400" dirty="0" err="1"/>
                        <a:t>nghĩa</a:t>
                      </a:r>
                      <a:r>
                        <a:rPr lang="en-US" sz="1400" dirty="0"/>
                        <a:t> </a:t>
                      </a:r>
                      <a:r>
                        <a:rPr lang="en-US" sz="1400" dirty="0" err="1"/>
                        <a:t>của</a:t>
                      </a:r>
                      <a:r>
                        <a:rPr lang="en-US" sz="1400" dirty="0"/>
                        <a:t> A</a:t>
                      </a:r>
                    </a:p>
                  </a:txBody>
                  <a:tcPr marT="34290" marB="34290"/>
                </a:tc>
                <a:extLst>
                  <a:ext uri="{0D108BD9-81ED-4DB2-BD59-A6C34878D82A}">
                    <a16:rowId xmlns:a16="http://schemas.microsoft.com/office/drawing/2014/main" val="10001"/>
                  </a:ext>
                </a:extLst>
              </a:tr>
              <a:tr h="539144">
                <a:tc>
                  <a:txBody>
                    <a:bodyPr/>
                    <a:lstStyle/>
                    <a:p>
                      <a:r>
                        <a:rPr lang="en-US" sz="1400" dirty="0"/>
                        <a:t>A “</a:t>
                      </a:r>
                      <a:r>
                        <a:rPr lang="en-US" sz="1400" dirty="0" err="1"/>
                        <a:t>không</a:t>
                      </a:r>
                      <a:r>
                        <a:rPr lang="en-US" sz="1400" dirty="0"/>
                        <a:t> </a:t>
                      </a:r>
                      <a:r>
                        <a:rPr lang="en-US" sz="1400" dirty="0" err="1"/>
                        <a:t>bằng</a:t>
                      </a:r>
                      <a:r>
                        <a:rPr lang="en-US" sz="1400" dirty="0"/>
                        <a:t>” B</a:t>
                      </a:r>
                    </a:p>
                  </a:txBody>
                  <a:tcPr marT="34290" marB="34290"/>
                </a:tc>
                <a:tc>
                  <a:txBody>
                    <a:bodyPr/>
                    <a:lstStyle/>
                    <a:p>
                      <a:r>
                        <a:rPr lang="en-US" sz="1400" dirty="0"/>
                        <a:t>A: positive</a:t>
                      </a:r>
                    </a:p>
                    <a:p>
                      <a:r>
                        <a:rPr lang="en-US" sz="1400" dirty="0"/>
                        <a:t>B: negative</a:t>
                      </a:r>
                    </a:p>
                  </a:txBody>
                  <a:tcPr marT="34290" marB="34290"/>
                </a:tc>
                <a:extLst>
                  <a:ext uri="{0D108BD9-81ED-4DB2-BD59-A6C34878D82A}">
                    <a16:rowId xmlns:a16="http://schemas.microsoft.com/office/drawing/2014/main" val="10002"/>
                  </a:ext>
                </a:extLst>
              </a:tr>
            </a:tbl>
          </a:graphicData>
        </a:graphic>
      </p:graphicFrame>
      <p:sp>
        <p:nvSpPr>
          <p:cNvPr id="13" name="TextBox 12"/>
          <p:cNvSpPr txBox="1"/>
          <p:nvPr/>
        </p:nvSpPr>
        <p:spPr>
          <a:xfrm>
            <a:off x="3197755" y="4440183"/>
            <a:ext cx="1434407" cy="369332"/>
          </a:xfrm>
          <a:prstGeom prst="rect">
            <a:avLst/>
          </a:prstGeom>
          <a:noFill/>
        </p:spPr>
        <p:txBody>
          <a:bodyPr wrap="none" rtlCol="0">
            <a:spAutoFit/>
          </a:bodyPr>
          <a:lstStyle/>
          <a:p>
            <a:r>
              <a:rPr lang="en-US" dirty="0">
                <a:solidFill>
                  <a:srgbClr val="0000FF"/>
                </a:solidFill>
              </a:rPr>
              <a:t>Pattern Rules</a:t>
            </a:r>
          </a:p>
        </p:txBody>
      </p:sp>
      <p:sp>
        <p:nvSpPr>
          <p:cNvPr id="15" name="TextBox 14"/>
          <p:cNvSpPr txBox="1"/>
          <p:nvPr/>
        </p:nvSpPr>
        <p:spPr>
          <a:xfrm>
            <a:off x="6091067" y="2979318"/>
            <a:ext cx="2736647" cy="1754327"/>
          </a:xfrm>
          <a:prstGeom prst="rect">
            <a:avLst/>
          </a:prstGeom>
          <a:solidFill>
            <a:srgbClr val="EEECE1"/>
          </a:solidFill>
        </p:spPr>
        <p:txBody>
          <a:bodyPr wrap="none" rtlCol="0">
            <a:spAutoFit/>
          </a:bodyPr>
          <a:lstStyle/>
          <a:p>
            <a:r>
              <a:rPr lang="en-US" dirty="0"/>
              <a:t>&lt;Domain&gt; Smartphone &lt;/&gt;</a:t>
            </a:r>
          </a:p>
          <a:p>
            <a:r>
              <a:rPr lang="en-US" dirty="0"/>
              <a:t>&lt;Brand&gt; Samsung&lt;/&gt;</a:t>
            </a:r>
          </a:p>
          <a:p>
            <a:r>
              <a:rPr lang="en-US" dirty="0"/>
              <a:t>&lt;Product&gt; S5, Note4 &lt;/&gt;</a:t>
            </a:r>
          </a:p>
          <a:p>
            <a:r>
              <a:rPr lang="en-US" dirty="0"/>
              <a:t>&lt;Attribute&gt;</a:t>
            </a:r>
          </a:p>
          <a:p>
            <a:r>
              <a:rPr lang="en-US" dirty="0"/>
              <a:t> “</a:t>
            </a:r>
            <a:r>
              <a:rPr lang="en-US" dirty="0" err="1"/>
              <a:t>thiết</a:t>
            </a:r>
            <a:r>
              <a:rPr lang="en-US" dirty="0"/>
              <a:t> </a:t>
            </a:r>
            <a:r>
              <a:rPr lang="en-US" dirty="0" err="1"/>
              <a:t>kế</a:t>
            </a:r>
            <a:r>
              <a:rPr lang="en-US" dirty="0"/>
              <a:t>”, </a:t>
            </a:r>
          </a:p>
          <a:p>
            <a:r>
              <a:rPr lang="en-US" dirty="0"/>
              <a:t> “camera”&lt;/&gt;</a:t>
            </a:r>
          </a:p>
        </p:txBody>
      </p:sp>
      <p:sp>
        <p:nvSpPr>
          <p:cNvPr id="16" name="TextBox 15"/>
          <p:cNvSpPr txBox="1"/>
          <p:nvPr/>
        </p:nvSpPr>
        <p:spPr>
          <a:xfrm>
            <a:off x="6123336" y="4440059"/>
            <a:ext cx="1830812" cy="369332"/>
          </a:xfrm>
          <a:prstGeom prst="rect">
            <a:avLst/>
          </a:prstGeom>
          <a:noFill/>
        </p:spPr>
        <p:txBody>
          <a:bodyPr wrap="none" rtlCol="0">
            <a:spAutoFit/>
          </a:bodyPr>
          <a:lstStyle/>
          <a:p>
            <a:r>
              <a:rPr lang="en-US" dirty="0">
                <a:solidFill>
                  <a:srgbClr val="0000FF"/>
                </a:solidFill>
              </a:rPr>
              <a:t>Domain Ontology</a:t>
            </a:r>
          </a:p>
        </p:txBody>
      </p:sp>
      <p:cxnSp>
        <p:nvCxnSpPr>
          <p:cNvPr id="20" name="Curved Connector 19"/>
          <p:cNvCxnSpPr/>
          <p:nvPr/>
        </p:nvCxnSpPr>
        <p:spPr>
          <a:xfrm rot="5400000" flipH="1" flipV="1">
            <a:off x="-341913" y="1193725"/>
            <a:ext cx="2780096" cy="1473796"/>
          </a:xfrm>
          <a:prstGeom prst="curvedConnector3">
            <a:avLst/>
          </a:prstGeom>
          <a:ln>
            <a:solidFill>
              <a:srgbClr val="660066"/>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p:nvPr/>
        </p:nvCxnSpPr>
        <p:spPr>
          <a:xfrm rot="16200000" flipV="1">
            <a:off x="852145" y="1089362"/>
            <a:ext cx="2677766" cy="2013456"/>
          </a:xfrm>
          <a:prstGeom prst="curvedConnector3">
            <a:avLst/>
          </a:prstGeom>
          <a:ln>
            <a:solidFill>
              <a:srgbClr val="008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23" name="Curved Connector 22"/>
          <p:cNvCxnSpPr/>
          <p:nvPr/>
        </p:nvCxnSpPr>
        <p:spPr>
          <a:xfrm rot="10800000">
            <a:off x="532079" y="437609"/>
            <a:ext cx="6711035" cy="3127609"/>
          </a:xfrm>
          <a:prstGeom prst="curvedConnector3">
            <a:avLst/>
          </a:prstGeom>
          <a:ln>
            <a:solidFill>
              <a:srgbClr val="FF0000"/>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151080" y="1658745"/>
            <a:ext cx="2703835" cy="461665"/>
          </a:xfrm>
          <a:prstGeom prst="rect">
            <a:avLst/>
          </a:prstGeom>
          <a:noFill/>
        </p:spPr>
        <p:txBody>
          <a:bodyPr wrap="none" rtlCol="0">
            <a:spAutoFit/>
          </a:bodyPr>
          <a:lstStyle/>
          <a:p>
            <a:r>
              <a:rPr lang="en-US" sz="2400" dirty="0">
                <a:solidFill>
                  <a:srgbClr val="0000FF"/>
                </a:solidFill>
              </a:rPr>
              <a:t>SENTIMENT ENGINE</a:t>
            </a:r>
          </a:p>
        </p:txBody>
      </p:sp>
      <p:sp>
        <p:nvSpPr>
          <p:cNvPr id="32" name="Circular Arrow 31"/>
          <p:cNvSpPr/>
          <p:nvPr/>
        </p:nvSpPr>
        <p:spPr>
          <a:xfrm>
            <a:off x="11797285" y="2614463"/>
            <a:ext cx="45719" cy="114151"/>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Circular Arrow 32"/>
          <p:cNvSpPr/>
          <p:nvPr/>
        </p:nvSpPr>
        <p:spPr>
          <a:xfrm>
            <a:off x="3432754" y="52229"/>
            <a:ext cx="709011" cy="1942748"/>
          </a:xfrm>
          <a:prstGeom prst="circularArrow">
            <a:avLst>
              <a:gd name="adj1" fmla="val 12500"/>
              <a:gd name="adj2" fmla="val 1142319"/>
              <a:gd name="adj3" fmla="val 20457681"/>
              <a:gd name="adj4" fmla="val 14422857"/>
              <a:gd name="adj5"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Bent-Up Arrow 33"/>
          <p:cNvSpPr/>
          <p:nvPr/>
        </p:nvSpPr>
        <p:spPr>
          <a:xfrm>
            <a:off x="4902061" y="964956"/>
            <a:ext cx="2598509" cy="515188"/>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810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Analysis</a:t>
            </a:r>
          </a:p>
        </p:txBody>
      </p:sp>
      <p:sp>
        <p:nvSpPr>
          <p:cNvPr id="3" name="Content Placeholder 2"/>
          <p:cNvSpPr>
            <a:spLocks noGrp="1"/>
          </p:cNvSpPr>
          <p:nvPr>
            <p:ph idx="1"/>
          </p:nvPr>
        </p:nvSpPr>
        <p:spPr/>
        <p:txBody>
          <a:bodyPr/>
          <a:lstStyle/>
          <a:p>
            <a:r>
              <a:rPr lang="en-US" dirty="0"/>
              <a:t>Infer </a:t>
            </a:r>
            <a:r>
              <a:rPr lang="en-US" i="1" dirty="0"/>
              <a:t>sentiment orientation/opinion</a:t>
            </a:r>
            <a:r>
              <a:rPr lang="en-US" dirty="0"/>
              <a:t> in a document (Liu, 2012)</a:t>
            </a:r>
          </a:p>
          <a:p>
            <a:r>
              <a:rPr lang="en-US" dirty="0"/>
              <a:t>Three levels:</a:t>
            </a:r>
          </a:p>
          <a:p>
            <a:pPr lvl="1"/>
            <a:r>
              <a:rPr lang="en-US" dirty="0"/>
              <a:t>Document level</a:t>
            </a:r>
          </a:p>
          <a:p>
            <a:pPr lvl="1"/>
            <a:r>
              <a:rPr lang="en-US" dirty="0"/>
              <a:t>Sentence level</a:t>
            </a:r>
          </a:p>
          <a:p>
            <a:pPr lvl="1"/>
            <a:r>
              <a:rPr lang="en-US" dirty="0"/>
              <a:t>Aspect level </a:t>
            </a:r>
          </a:p>
        </p:txBody>
      </p:sp>
    </p:spTree>
    <p:extLst>
      <p:ext uri="{BB962C8B-B14F-4D97-AF65-F5344CB8AC3E}">
        <p14:creationId xmlns:p14="http://schemas.microsoft.com/office/powerpoint/2010/main" val="905726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parameters</a:t>
            </a:r>
          </a:p>
        </p:txBody>
      </p:sp>
      <p:sp>
        <p:nvSpPr>
          <p:cNvPr id="3" name="Content Placeholder 2"/>
          <p:cNvSpPr>
            <a:spLocks noGrp="1"/>
          </p:cNvSpPr>
          <p:nvPr>
            <p:ph idx="1"/>
          </p:nvPr>
        </p:nvSpPr>
        <p:spPr/>
        <p:txBody>
          <a:bodyPr/>
          <a:lstStyle/>
          <a:p>
            <a:r>
              <a:rPr lang="en-US" dirty="0">
                <a:hlinkClick r:id="rId2"/>
              </a:rPr>
              <a:t>https://arxiv.org/pdf</a:t>
            </a:r>
            <a:r>
              <a:rPr lang="en-US">
                <a:hlinkClick r:id="rId2"/>
              </a:rPr>
              <a:t>/1803.09820.pdf</a:t>
            </a:r>
            <a:endParaRPr lang="en-US"/>
          </a:p>
          <a:p>
            <a:endParaRPr lang="en-US"/>
          </a:p>
        </p:txBody>
      </p:sp>
    </p:spTree>
    <p:extLst>
      <p:ext uri="{BB962C8B-B14F-4D97-AF65-F5344CB8AC3E}">
        <p14:creationId xmlns:p14="http://schemas.microsoft.com/office/powerpoint/2010/main" val="1022088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Aspect-based Sentiment Analysis</a:t>
            </a:r>
          </a:p>
        </p:txBody>
      </p:sp>
      <p:sp>
        <p:nvSpPr>
          <p:cNvPr id="4" name="TextBox 3"/>
          <p:cNvSpPr txBox="1"/>
          <p:nvPr/>
        </p:nvSpPr>
        <p:spPr>
          <a:xfrm>
            <a:off x="223130" y="1781708"/>
            <a:ext cx="3209625" cy="923330"/>
          </a:xfrm>
          <a:prstGeom prst="rect">
            <a:avLst/>
          </a:prstGeom>
          <a:noFill/>
          <a:ln>
            <a:solidFill>
              <a:schemeClr val="tx1"/>
            </a:solidFill>
          </a:ln>
        </p:spPr>
        <p:txBody>
          <a:bodyPr wrap="square" rtlCol="0">
            <a:spAutoFit/>
          </a:bodyPr>
          <a:lstStyle/>
          <a:p>
            <a:r>
              <a:rPr lang="en-US" u="sng" dirty="0"/>
              <a:t>S5</a:t>
            </a:r>
            <a:r>
              <a:rPr lang="en-US" dirty="0"/>
              <a:t> has a nice design but its camera does not offer very high resolution</a:t>
            </a:r>
          </a:p>
        </p:txBody>
      </p:sp>
      <p:pic>
        <p:nvPicPr>
          <p:cNvPr id="5" name="Picture 4"/>
          <p:cNvPicPr>
            <a:picLocks noChangeAspect="1"/>
          </p:cNvPicPr>
          <p:nvPr/>
        </p:nvPicPr>
        <p:blipFill>
          <a:blip r:embed="rId3"/>
          <a:stretch>
            <a:fillRect/>
          </a:stretch>
        </p:blipFill>
        <p:spPr>
          <a:xfrm>
            <a:off x="3197755" y="3028204"/>
            <a:ext cx="1704306" cy="1690991"/>
          </a:xfrm>
          <a:prstGeom prst="rect">
            <a:avLst/>
          </a:prstGeom>
        </p:spPr>
      </p:pic>
      <p:sp>
        <p:nvSpPr>
          <p:cNvPr id="6" name="TextBox 5"/>
          <p:cNvSpPr txBox="1"/>
          <p:nvPr/>
        </p:nvSpPr>
        <p:spPr>
          <a:xfrm>
            <a:off x="6502998" y="1781708"/>
            <a:ext cx="2370674" cy="923330"/>
          </a:xfrm>
          <a:prstGeom prst="rect">
            <a:avLst/>
          </a:prstGeom>
          <a:noFill/>
          <a:ln>
            <a:solidFill>
              <a:schemeClr val="tx1"/>
            </a:solidFill>
          </a:ln>
        </p:spPr>
        <p:txBody>
          <a:bodyPr wrap="square" rtlCol="0">
            <a:spAutoFit/>
          </a:bodyPr>
          <a:lstStyle/>
          <a:p>
            <a:r>
              <a:rPr lang="en-US" dirty="0"/>
              <a:t>Subject: S5 (neutral)</a:t>
            </a:r>
          </a:p>
          <a:p>
            <a:r>
              <a:rPr lang="en-US" dirty="0"/>
              <a:t>--- </a:t>
            </a:r>
            <a:r>
              <a:rPr lang="en-US" dirty="0">
                <a:solidFill>
                  <a:srgbClr val="0000FF"/>
                </a:solidFill>
              </a:rPr>
              <a:t>Design (+)</a:t>
            </a:r>
          </a:p>
          <a:p>
            <a:r>
              <a:rPr lang="en-US" dirty="0"/>
              <a:t>--- </a:t>
            </a:r>
            <a:r>
              <a:rPr lang="en-US" dirty="0">
                <a:solidFill>
                  <a:srgbClr val="FF0000"/>
                </a:solidFill>
              </a:rPr>
              <a:t>Camera: (-)</a:t>
            </a:r>
          </a:p>
        </p:txBody>
      </p:sp>
      <p:sp>
        <p:nvSpPr>
          <p:cNvPr id="7" name="TextBox 6"/>
          <p:cNvSpPr txBox="1"/>
          <p:nvPr/>
        </p:nvSpPr>
        <p:spPr>
          <a:xfrm>
            <a:off x="5151080" y="3630090"/>
            <a:ext cx="2703835" cy="461665"/>
          </a:xfrm>
          <a:prstGeom prst="rect">
            <a:avLst/>
          </a:prstGeom>
          <a:noFill/>
        </p:spPr>
        <p:txBody>
          <a:bodyPr wrap="none" rtlCol="0">
            <a:spAutoFit/>
          </a:bodyPr>
          <a:lstStyle/>
          <a:p>
            <a:r>
              <a:rPr lang="en-US" sz="2400" dirty="0">
                <a:solidFill>
                  <a:srgbClr val="0000FF"/>
                </a:solidFill>
              </a:rPr>
              <a:t>SENTIMENT ENGINE</a:t>
            </a:r>
          </a:p>
        </p:txBody>
      </p:sp>
      <p:sp>
        <p:nvSpPr>
          <p:cNvPr id="8" name="Circular Arrow 7"/>
          <p:cNvSpPr/>
          <p:nvPr/>
        </p:nvSpPr>
        <p:spPr>
          <a:xfrm>
            <a:off x="3432754" y="1488068"/>
            <a:ext cx="709011" cy="2590331"/>
          </a:xfrm>
          <a:prstGeom prst="circularArrow">
            <a:avLst>
              <a:gd name="adj1" fmla="val 12500"/>
              <a:gd name="adj2" fmla="val 1142319"/>
              <a:gd name="adj3" fmla="val 20457681"/>
              <a:gd name="adj4" fmla="val 14422857"/>
              <a:gd name="adj5" fmla="val 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Bent-Up Arrow 8"/>
          <p:cNvSpPr/>
          <p:nvPr/>
        </p:nvSpPr>
        <p:spPr>
          <a:xfrm>
            <a:off x="4902061" y="2705038"/>
            <a:ext cx="2598509" cy="686917"/>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062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Approaches</a:t>
            </a:r>
          </a:p>
        </p:txBody>
      </p:sp>
      <p:sp>
        <p:nvSpPr>
          <p:cNvPr id="3" name="Content Placeholder 2"/>
          <p:cNvSpPr>
            <a:spLocks noGrp="1"/>
          </p:cNvSpPr>
          <p:nvPr>
            <p:ph idx="1"/>
          </p:nvPr>
        </p:nvSpPr>
        <p:spPr/>
        <p:txBody>
          <a:bodyPr/>
          <a:lstStyle/>
          <a:p>
            <a:r>
              <a:rPr lang="en-US" dirty="0"/>
              <a:t>Topic Modeling</a:t>
            </a:r>
          </a:p>
          <a:p>
            <a:pPr lvl="1"/>
            <a:r>
              <a:rPr lang="en-US" dirty="0"/>
              <a:t>Extraction of aspect-related opinion works (</a:t>
            </a:r>
            <a:r>
              <a:rPr lang="en-US" dirty="0" err="1"/>
              <a:t>Qiu</a:t>
            </a:r>
            <a:r>
              <a:rPr lang="en-US" dirty="0"/>
              <a:t> </a:t>
            </a:r>
            <a:r>
              <a:rPr lang="en-US" dirty="0" err="1"/>
              <a:t>et.al</a:t>
            </a:r>
            <a:r>
              <a:rPr lang="en-US" dirty="0"/>
              <a:t>, 2013)</a:t>
            </a:r>
          </a:p>
          <a:p>
            <a:pPr lvl="1"/>
            <a:r>
              <a:rPr lang="en-US" dirty="0"/>
              <a:t>Probabilistic Latent Semantic Analysis (PLSA) for aspect and opinion modeling (Mei et. al., 2007)</a:t>
            </a:r>
          </a:p>
          <a:p>
            <a:pPr lvl="1"/>
            <a:r>
              <a:rPr lang="en-US" dirty="0"/>
              <a:t>Latent </a:t>
            </a:r>
            <a:r>
              <a:rPr lang="en-US" dirty="0" err="1"/>
              <a:t>Dirichlet</a:t>
            </a:r>
            <a:r>
              <a:rPr lang="en-US" dirty="0"/>
              <a:t> Allocation (LDA) (Li, 2010; Zhao,2010; Sauper,2011; Mukherjee, 2012)</a:t>
            </a:r>
          </a:p>
        </p:txBody>
      </p:sp>
    </p:spTree>
    <p:extLst>
      <p:ext uri="{BB962C8B-B14F-4D97-AF65-F5344CB8AC3E}">
        <p14:creationId xmlns:p14="http://schemas.microsoft.com/office/powerpoint/2010/main" val="2492772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Approaches</a:t>
            </a:r>
          </a:p>
        </p:txBody>
      </p:sp>
      <p:sp>
        <p:nvSpPr>
          <p:cNvPr id="3" name="Content Placeholder 2"/>
          <p:cNvSpPr>
            <a:spLocks noGrp="1"/>
          </p:cNvSpPr>
          <p:nvPr>
            <p:ph idx="1"/>
          </p:nvPr>
        </p:nvSpPr>
        <p:spPr/>
        <p:txBody>
          <a:bodyPr>
            <a:normAutofit lnSpcReduction="10000"/>
          </a:bodyPr>
          <a:lstStyle/>
          <a:p>
            <a:r>
              <a:rPr lang="en-US" dirty="0"/>
              <a:t>Introduced by </a:t>
            </a:r>
            <a:r>
              <a:rPr lang="en-US" dirty="0" err="1"/>
              <a:t>LeCun</a:t>
            </a:r>
            <a:r>
              <a:rPr lang="en-US" dirty="0"/>
              <a:t> (1989), improved by Hilton (1990)</a:t>
            </a:r>
          </a:p>
          <a:p>
            <a:pPr lvl="1"/>
            <a:r>
              <a:rPr lang="en-US" dirty="0" err="1"/>
              <a:t>Standford</a:t>
            </a:r>
            <a:r>
              <a:rPr lang="en-US" dirty="0"/>
              <a:t> Treebank and Stanford NLP using RNN (Pang,2005; Manning,2014; </a:t>
            </a:r>
            <a:r>
              <a:rPr lang="en-US" dirty="0" err="1"/>
              <a:t>Socher</a:t>
            </a:r>
            <a:r>
              <a:rPr lang="en-US" dirty="0"/>
              <a:t>, 2013)</a:t>
            </a:r>
          </a:p>
          <a:p>
            <a:pPr lvl="1"/>
            <a:r>
              <a:rPr lang="en-US" dirty="0"/>
              <a:t>CNN approach (Kim,2014)</a:t>
            </a:r>
          </a:p>
          <a:p>
            <a:pPr lvl="1"/>
            <a:r>
              <a:rPr lang="en-US" dirty="0"/>
              <a:t>LSTM approach (Wang,2016) </a:t>
            </a:r>
          </a:p>
          <a:p>
            <a:endParaRPr lang="en-US" dirty="0"/>
          </a:p>
          <a:p>
            <a:endParaRPr lang="en-US" dirty="0"/>
          </a:p>
          <a:p>
            <a:r>
              <a:rPr lang="en-US" dirty="0"/>
              <a:t>Automatic recognition of “hidden features”</a:t>
            </a:r>
          </a:p>
          <a:p>
            <a:r>
              <a:rPr lang="en-US" dirty="0"/>
              <a:t>Performing very well with document and sentence levels</a:t>
            </a:r>
          </a:p>
          <a:p>
            <a:endParaRPr lang="en-US" dirty="0"/>
          </a:p>
          <a:p>
            <a:endParaRPr lang="en-US" dirty="0"/>
          </a:p>
        </p:txBody>
      </p:sp>
    </p:spTree>
    <p:extLst>
      <p:ext uri="{BB962C8B-B14F-4D97-AF65-F5344CB8AC3E}">
        <p14:creationId xmlns:p14="http://schemas.microsoft.com/office/powerpoint/2010/main" val="1256252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426190" y="0"/>
            <a:ext cx="8032094" cy="4660558"/>
          </a:xfrm>
          <a:prstGeom prst="rect">
            <a:avLst/>
          </a:prstGeom>
        </p:spPr>
      </p:pic>
    </p:spTree>
    <p:extLst>
      <p:ext uri="{BB962C8B-B14F-4D97-AF65-F5344CB8AC3E}">
        <p14:creationId xmlns:p14="http://schemas.microsoft.com/office/powerpoint/2010/main" val="36615570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sophisticated architecture</a:t>
            </a:r>
          </a:p>
        </p:txBody>
      </p:sp>
      <p:pic>
        <p:nvPicPr>
          <p:cNvPr id="4" name="Picture 3"/>
          <p:cNvPicPr>
            <a:picLocks noChangeAspect="1"/>
          </p:cNvPicPr>
          <p:nvPr/>
        </p:nvPicPr>
        <p:blipFill>
          <a:blip r:embed="rId2"/>
          <a:stretch>
            <a:fillRect/>
          </a:stretch>
        </p:blipFill>
        <p:spPr>
          <a:xfrm>
            <a:off x="-73467" y="1217774"/>
            <a:ext cx="9144000" cy="3561851"/>
          </a:xfrm>
          <a:prstGeom prst="rect">
            <a:avLst/>
          </a:prstGeom>
        </p:spPr>
      </p:pic>
    </p:spTree>
    <p:extLst>
      <p:ext uri="{BB962C8B-B14F-4D97-AF65-F5344CB8AC3E}">
        <p14:creationId xmlns:p14="http://schemas.microsoft.com/office/powerpoint/2010/main" val="338240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t>
            </a:r>
          </a:p>
        </p:txBody>
      </p:sp>
      <p:sp>
        <p:nvSpPr>
          <p:cNvPr id="5" name="Rectangle 4"/>
          <p:cNvSpPr/>
          <p:nvPr/>
        </p:nvSpPr>
        <p:spPr>
          <a:xfrm>
            <a:off x="608727" y="1169741"/>
            <a:ext cx="7598573" cy="1200329"/>
          </a:xfrm>
          <a:prstGeom prst="rect">
            <a:avLst/>
          </a:prstGeom>
        </p:spPr>
        <p:txBody>
          <a:bodyPr wrap="square">
            <a:spAutoFit/>
          </a:bodyPr>
          <a:lstStyle/>
          <a:p>
            <a:r>
              <a:rPr lang="en-US" dirty="0"/>
              <a:t>In mathematics convolution is a mathematical operation on two functions to produce a third function that expresses how the shape of one is modified by the other. The term convolution refers to both the result function and to the process of computing it.</a:t>
            </a:r>
          </a:p>
        </p:txBody>
      </p:sp>
      <p:pic>
        <p:nvPicPr>
          <p:cNvPr id="6" name="Picture 5"/>
          <p:cNvPicPr>
            <a:picLocks noChangeAspect="1"/>
          </p:cNvPicPr>
          <p:nvPr/>
        </p:nvPicPr>
        <p:blipFill>
          <a:blip r:embed="rId2"/>
          <a:stretch>
            <a:fillRect/>
          </a:stretch>
        </p:blipFill>
        <p:spPr>
          <a:xfrm>
            <a:off x="608725" y="2370069"/>
            <a:ext cx="3263900" cy="812800"/>
          </a:xfrm>
          <a:prstGeom prst="rect">
            <a:avLst/>
          </a:prstGeom>
        </p:spPr>
      </p:pic>
      <p:pic>
        <p:nvPicPr>
          <p:cNvPr id="7" name="Picture 6"/>
          <p:cNvPicPr>
            <a:picLocks noChangeAspect="1"/>
          </p:cNvPicPr>
          <p:nvPr/>
        </p:nvPicPr>
        <p:blipFill>
          <a:blip r:embed="rId3"/>
          <a:stretch>
            <a:fillRect/>
          </a:stretch>
        </p:blipFill>
        <p:spPr>
          <a:xfrm>
            <a:off x="683777" y="3380532"/>
            <a:ext cx="3073400" cy="889000"/>
          </a:xfrm>
          <a:prstGeom prst="rect">
            <a:avLst/>
          </a:prstGeom>
        </p:spPr>
      </p:pic>
      <p:pic>
        <p:nvPicPr>
          <p:cNvPr id="8" name="Picture 7"/>
          <p:cNvPicPr>
            <a:picLocks noChangeAspect="1"/>
          </p:cNvPicPr>
          <p:nvPr/>
        </p:nvPicPr>
        <p:blipFill>
          <a:blip r:embed="rId4"/>
          <a:stretch>
            <a:fillRect/>
          </a:stretch>
        </p:blipFill>
        <p:spPr>
          <a:xfrm>
            <a:off x="5108679" y="2199432"/>
            <a:ext cx="1676400" cy="2362200"/>
          </a:xfrm>
          <a:prstGeom prst="rect">
            <a:avLst/>
          </a:prstGeom>
        </p:spPr>
      </p:pic>
    </p:spTree>
    <p:extLst>
      <p:ext uri="{BB962C8B-B14F-4D97-AF65-F5344CB8AC3E}">
        <p14:creationId xmlns:p14="http://schemas.microsoft.com/office/powerpoint/2010/main" val="2609369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for feature extraction</a:t>
            </a:r>
          </a:p>
        </p:txBody>
      </p:sp>
      <p:pic>
        <p:nvPicPr>
          <p:cNvPr id="4" name="Picture 3"/>
          <p:cNvPicPr>
            <a:picLocks noChangeAspect="1"/>
          </p:cNvPicPr>
          <p:nvPr/>
        </p:nvPicPr>
        <p:blipFill>
          <a:blip r:embed="rId2"/>
          <a:stretch>
            <a:fillRect/>
          </a:stretch>
        </p:blipFill>
        <p:spPr>
          <a:xfrm>
            <a:off x="707774" y="901115"/>
            <a:ext cx="7979026" cy="3910252"/>
          </a:xfrm>
          <a:prstGeom prst="rect">
            <a:avLst/>
          </a:prstGeom>
        </p:spPr>
      </p:pic>
    </p:spTree>
    <p:extLst>
      <p:ext uri="{BB962C8B-B14F-4D97-AF65-F5344CB8AC3E}">
        <p14:creationId xmlns:p14="http://schemas.microsoft.com/office/powerpoint/2010/main" val="2757283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102" y="287694"/>
            <a:ext cx="2960090" cy="2945363"/>
          </a:xfrm>
          <a:prstGeom prst="rect">
            <a:avLst/>
          </a:prstGeom>
        </p:spPr>
      </p:pic>
    </p:spTree>
    <p:extLst>
      <p:ext uri="{BB962C8B-B14F-4D97-AF65-F5344CB8AC3E}">
        <p14:creationId xmlns:p14="http://schemas.microsoft.com/office/powerpoint/2010/main" val="162061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102" y="287694"/>
            <a:ext cx="2960090" cy="2945363"/>
          </a:xfrm>
          <a:prstGeom prst="rect">
            <a:avLst/>
          </a:prstGeom>
        </p:spPr>
      </p:pic>
      <p:pic>
        <p:nvPicPr>
          <p:cNvPr id="2" name="Picture 1"/>
          <p:cNvPicPr>
            <a:picLocks noChangeAspect="1"/>
          </p:cNvPicPr>
          <p:nvPr/>
        </p:nvPicPr>
        <p:blipFill>
          <a:blip r:embed="rId3"/>
          <a:stretch>
            <a:fillRect/>
          </a:stretch>
        </p:blipFill>
        <p:spPr>
          <a:xfrm>
            <a:off x="4038600" y="296240"/>
            <a:ext cx="1066800" cy="1041400"/>
          </a:xfrm>
          <a:prstGeom prst="rect">
            <a:avLst/>
          </a:prstGeom>
        </p:spPr>
      </p:pic>
    </p:spTree>
    <p:extLst>
      <p:ext uri="{BB962C8B-B14F-4D97-AF65-F5344CB8AC3E}">
        <p14:creationId xmlns:p14="http://schemas.microsoft.com/office/powerpoint/2010/main" val="3143735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3102" y="287694"/>
            <a:ext cx="2960090" cy="2945363"/>
          </a:xfrm>
          <a:prstGeom prst="rect">
            <a:avLst/>
          </a:prstGeom>
        </p:spPr>
      </p:pic>
      <p:pic>
        <p:nvPicPr>
          <p:cNvPr id="2" name="Picture 1"/>
          <p:cNvPicPr>
            <a:picLocks noChangeAspect="1"/>
          </p:cNvPicPr>
          <p:nvPr/>
        </p:nvPicPr>
        <p:blipFill>
          <a:blip r:embed="rId3"/>
          <a:stretch>
            <a:fillRect/>
          </a:stretch>
        </p:blipFill>
        <p:spPr>
          <a:xfrm>
            <a:off x="4038600" y="287694"/>
            <a:ext cx="1066800" cy="1041400"/>
          </a:xfrm>
          <a:prstGeom prst="rect">
            <a:avLst/>
          </a:prstGeom>
        </p:spPr>
      </p:pic>
      <p:pic>
        <p:nvPicPr>
          <p:cNvPr id="3" name="Picture 2"/>
          <p:cNvPicPr>
            <a:picLocks noChangeAspect="1"/>
          </p:cNvPicPr>
          <p:nvPr/>
        </p:nvPicPr>
        <p:blipFill>
          <a:blip r:embed="rId4"/>
          <a:stretch>
            <a:fillRect/>
          </a:stretch>
        </p:blipFill>
        <p:spPr>
          <a:xfrm>
            <a:off x="6211119" y="287694"/>
            <a:ext cx="1866900" cy="1816100"/>
          </a:xfrm>
          <a:prstGeom prst="rect">
            <a:avLst/>
          </a:prstGeom>
        </p:spPr>
      </p:pic>
    </p:spTree>
    <p:extLst>
      <p:ext uri="{BB962C8B-B14F-4D97-AF65-F5344CB8AC3E}">
        <p14:creationId xmlns:p14="http://schemas.microsoft.com/office/powerpoint/2010/main" val="3404078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5214</TotalTime>
  <Words>806</Words>
  <Application>Microsoft Macintosh PowerPoint</Application>
  <PresentationFormat>On-screen Show (16:9)</PresentationFormat>
  <Paragraphs>107</Paragraphs>
  <Slides>49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Comic Sans MS</vt:lpstr>
      <vt:lpstr>Office Theme</vt:lpstr>
      <vt:lpstr>Deep Learning for Natural Language Processing  Lecture 3: CNN and RNN for Sentiment Analysis</vt:lpstr>
      <vt:lpstr>Acknowledgement</vt:lpstr>
      <vt:lpstr>Agenda</vt:lpstr>
      <vt:lpstr>From RNN to CNN</vt:lpstr>
      <vt:lpstr>Convolution</vt:lpstr>
      <vt:lpstr>Convolution for feature extraction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 layer CNN for NLP</vt:lpstr>
      <vt:lpstr>Representation of n-gram relations</vt:lpstr>
      <vt:lpstr>Pooling layers</vt:lpstr>
      <vt:lpstr>Multiple filters</vt:lpstr>
      <vt:lpstr>Classification of CNN </vt:lpstr>
      <vt:lpstr>General architecture</vt:lpstr>
      <vt:lpstr>Multiple filters</vt:lpstr>
      <vt:lpstr>Dropout</vt:lpstr>
      <vt:lpstr>Dropout</vt:lpstr>
      <vt:lpstr>PowerPoint Presentation</vt:lpstr>
      <vt:lpstr>PowerPoint Presentation</vt:lpstr>
      <vt:lpstr>Sentiment Analysis</vt:lpstr>
      <vt:lpstr>Choosing parameters</vt:lpstr>
      <vt:lpstr>Aspect-based Sentiment Analysis</vt:lpstr>
      <vt:lpstr>Machine Learning Approaches</vt:lpstr>
      <vt:lpstr>Deep Learning Approaches</vt:lpstr>
      <vt:lpstr>PowerPoint Presentation</vt:lpstr>
      <vt:lpstr>More sophisticated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Tram</dc:creator>
  <cp:lastModifiedBy>qttho2011@gmail.com</cp:lastModifiedBy>
  <cp:revision>67</cp:revision>
  <dcterms:created xsi:type="dcterms:W3CDTF">2016-08-10T07:03:10Z</dcterms:created>
  <dcterms:modified xsi:type="dcterms:W3CDTF">2020-07-14T16:01:59Z</dcterms:modified>
</cp:coreProperties>
</file>